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Helvetica Neue"/>
      <p:regular r:id="rId88"/>
      <p:bold r:id="rId89"/>
      <p:italic r:id="rId90"/>
      <p:boldItalic r:id="rId91"/>
    </p:embeddedFont>
    <p:embeddedFont>
      <p:font typeface="Helvetica Neue Light"/>
      <p:regular r:id="rId92"/>
      <p:bold r:id="rId93"/>
      <p:italic r:id="rId94"/>
      <p:boldItalic r:id="rId95"/>
    </p:embeddedFont>
    <p:embeddedFont>
      <p:font typeface="DM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boldItalic.fntdata"/><Relationship Id="rId94" Type="http://schemas.openxmlformats.org/officeDocument/2006/relationships/font" Target="fonts/HelveticaNeueLight-italic.fntdata"/><Relationship Id="rId97" Type="http://schemas.openxmlformats.org/officeDocument/2006/relationships/font" Target="fonts/DMSans-bold.fntdata"/><Relationship Id="rId96" Type="http://schemas.openxmlformats.org/officeDocument/2006/relationships/font" Target="fonts/DMSans-regular.fntdata"/><Relationship Id="rId11" Type="http://schemas.openxmlformats.org/officeDocument/2006/relationships/slide" Target="slides/slide6.xml"/><Relationship Id="rId99" Type="http://schemas.openxmlformats.org/officeDocument/2006/relationships/font" Target="fonts/DMSans-boldItalic.fntdata"/><Relationship Id="rId10" Type="http://schemas.openxmlformats.org/officeDocument/2006/relationships/slide" Target="slides/slide5.xml"/><Relationship Id="rId98" Type="http://schemas.openxmlformats.org/officeDocument/2006/relationships/font" Target="fonts/DMSans-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boldItalic.fntdata"/><Relationship Id="rId90" Type="http://schemas.openxmlformats.org/officeDocument/2006/relationships/font" Target="fonts/HelveticaNeue-italic.fntdata"/><Relationship Id="rId93" Type="http://schemas.openxmlformats.org/officeDocument/2006/relationships/font" Target="fonts/HelveticaNeueLight-bold.fntdata"/><Relationship Id="rId92" Type="http://schemas.openxmlformats.org/officeDocument/2006/relationships/font" Target="fonts/HelveticaNeueLight-regular.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font" Target="fonts/HelveticaNeue-regular.fntdata"/><Relationship Id="rId87" Type="http://schemas.openxmlformats.org/officeDocument/2006/relationships/slide" Target="slides/slide82.xml"/><Relationship Id="rId89" Type="http://schemas.openxmlformats.org/officeDocument/2006/relationships/font" Target="fonts/HelveticaNeue-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195a7a2e4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195a7a2e4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95a7a2e4b_1_6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95a7a2e4b_1_6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95a7a2e4b_1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95a7a2e4b_1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95a7a2e4b_1_6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95a7a2e4b_1_6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1195a7a2e4b_1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1195a7a2e4b_1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195a7a2e4b_1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1195a7a2e4b_1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95a7a2e4b_1_5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195a7a2e4b_1_5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95a7a2e4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95a7a2e4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1195a7a2e4b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195a7a2e4b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195a7a2e4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195a7a2e4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1195a7a2e4b_1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1195a7a2e4b_1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1195a7a2e4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1195a7a2e4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1195a7a2e4b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1195a7a2e4b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1195a7a2e4b_1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1195a7a2e4b_1_5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195a7a2e4b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195a7a2e4b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195a7a2e4b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195a7a2e4b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Se hace referencia a esto como para entender que la app web es un recurso rápido de uso, de la cual no se puede esperar un gran proyecto.</a:t>
            </a:r>
            <a:endParaRPr>
              <a:highlight>
                <a:srgbClr val="DEFC52"/>
              </a:highlight>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195a7a2e4b_2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195a7a2e4b_2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1195a7a2e4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1195a7a2e4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95a7a2e4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95a7a2e4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1195a7a2e4b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1195a7a2e4b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1195a7a2e4b_3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195a7a2e4b_3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1195a7a2e4b_3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1195a7a2e4b_3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195a7a2e4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195a7a2e4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95a7a2e4b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95a7a2e4b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1195a7a2e4b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1195a7a2e4b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95a7a2e4b_1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95a7a2e4b_1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95a7a2e4b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95a7a2e4b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1195a7a2e4b_3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1195a7a2e4b_3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1195a7a2e4b_1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1195a7a2e4b_1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1195a7a2e4b_3_1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1195a7a2e4b_3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195a7a2e4b_3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195a7a2e4b_3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95a7a2e4b_3_1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95a7a2e4b_3_1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195a7a2e4b_3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195a7a2e4b_3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1195a7a2e4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 name="Google Shape;101;g1195a7a2e4b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195a7a2e4b_3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195a7a2e4b_3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195a7a2e4b_3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195a7a2e4b_3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95a7a2e4b_3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95a7a2e4b_3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95a7a2e4b_3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95a7a2e4b_3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195a7a2e4b_3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195a7a2e4b_3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195a7a2e4b_3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195a7a2e4b_3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195a7a2e4b_3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195a7a2e4b_3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195a7a2e4b_3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195a7a2e4b_3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95a7a2e4b_3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95a7a2e4b_3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95a7a2e4b_3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95a7a2e4b_3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95a7a2e4b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95a7a2e4b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95a7a2e4b_3_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95a7a2e4b_3_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95a7a2e4b_3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95a7a2e4b_3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195a7a2e4b_3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195a7a2e4b_3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chemeClr val="accent4"/>
                </a:highlight>
              </a:rPr>
              <a:t>Ir adelantando para ir mostrando como se ve emuladores con esto.</a:t>
            </a:r>
            <a:endParaRPr>
              <a:highlight>
                <a:schemeClr val="accent4"/>
              </a:highlight>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1195a7a2e4b_3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1195a7a2e4b_3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95a7a2e4b_3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95a7a2e4b_3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95a7a2e4b_3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95a7a2e4b_3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95a7a2e4b_3_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95a7a2e4b_3_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200">
                <a:solidFill>
                  <a:schemeClr val="dk1"/>
                </a:solidFill>
                <a:highlight>
                  <a:srgbClr val="DEFC52"/>
                </a:highlight>
              </a:rPr>
              <a:t>Antes de mostrar el ejemplo en vivo el profesor </a:t>
            </a:r>
            <a:r>
              <a:rPr lang="es" sz="1200">
                <a:solidFill>
                  <a:schemeClr val="dk1"/>
                </a:solidFill>
                <a:highlight>
                  <a:srgbClr val="DEFC52"/>
                </a:highlight>
              </a:rPr>
              <a:t>podrá</a:t>
            </a:r>
            <a:r>
              <a:rPr lang="es" sz="1200">
                <a:solidFill>
                  <a:schemeClr val="dk1"/>
                </a:solidFill>
                <a:highlight>
                  <a:srgbClr val="DEFC52"/>
                </a:highlight>
              </a:rPr>
              <a:t> utilizar el programa “Vysor” para ir mostrando como configurar un celular en modo debug</a:t>
            </a:r>
            <a:endParaRPr b="1">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“Ejemplo en vivo”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realizará una tarea compartiendo la pantalla en vivo. Se centrará en los pasos y los aspectos a tener en cuenta.</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1a4b15b54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11a4b15b54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95a7a2e4b_3_5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95a7a2e4b_3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1195a7a2e4b_3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195a7a2e4b_3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95a7a2e4b_1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95a7a2e4b_1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195a7a2e4b_3_4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195a7a2e4b_3_4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95a7a2e4b_3_4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95a7a2e4b_3_4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195a7a2e4b_3_5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1195a7a2e4b_3_5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95a7a2e4b_3_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95a7a2e4b_3_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1195a7a2e4b_3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1195a7a2e4b_3_5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95a7a2e4b_3_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95a7a2e4b_3_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95a7a2e4b_3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95a7a2e4b_3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95a7a2e4b_3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95a7a2e4b_3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1" name="Shape 561"/>
        <p:cNvGrpSpPr/>
        <p:nvPr/>
      </p:nvGrpSpPr>
      <p:grpSpPr>
        <a:xfrm>
          <a:off x="0" y="0"/>
          <a:ext cx="0" cy="0"/>
          <a:chOff x="0" y="0"/>
          <a:chExt cx="0" cy="0"/>
        </a:xfrm>
      </p:grpSpPr>
      <p:sp>
        <p:nvSpPr>
          <p:cNvPr id="562" name="Google Shape;562;g1195a7a2e4b_3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3" name="Google Shape;563;g1195a7a2e4b_3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1195a7a2e4b_3_5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1195a7a2e4b_3_5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Importante si el docente sabe </a:t>
            </a:r>
            <a:r>
              <a:rPr b="1" lang="es">
                <a:solidFill>
                  <a:schemeClr val="dk1"/>
                </a:solidFill>
                <a:highlight>
                  <a:srgbClr val="DEFC52"/>
                </a:highlight>
              </a:rPr>
              <a:t>cómo</a:t>
            </a:r>
            <a:r>
              <a:rPr b="1" lang="es">
                <a:solidFill>
                  <a:schemeClr val="dk1"/>
                </a:solidFill>
                <a:highlight>
                  <a:srgbClr val="DEFC52"/>
                </a:highlight>
              </a:rPr>
              <a:t> usar la herramienta mostrar ejemplo en vivo del mismo.</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En caso contrario dar comienzo al video para mostrar un poco como se ve la herramienta y marcar un poco las opciones que tiene. Importante activar los subtítulos y la traducción automática al español</a:t>
            </a:r>
            <a:endParaRPr b="1">
              <a:solidFill>
                <a:schemeClr val="dk1"/>
              </a:solidFill>
              <a:highlight>
                <a:srgbClr val="DEFC52"/>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95a7a2e4b_1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95a7a2e4b_1_5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1195a7a2e4b_3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1195a7a2e4b_3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highlight>
                  <a:srgbClr val="DEFC52"/>
                </a:highlight>
              </a:rPr>
              <a:t>Pueden comentar los errores que encuentran en el chat, luego hacer una puesta en común. Si el docente cuenta con alguna herramienta paga, puede mostrarla en clase.</a:t>
            </a:r>
            <a:endParaRPr b="1">
              <a:highlight>
                <a:srgbClr val="DEFC52"/>
              </a:highlight>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1195a7a2e4b_3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5" name="Google Shape;585;g1195a7a2e4b_3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A90FF"/>
                </a:highlight>
              </a:rPr>
              <a:t>Una vez que tengamos a todos listos, hacer puesta en común y hablar un poco. Sugerir otras pruebas. ¿Sin no hay internet ni datos? </a:t>
            </a:r>
            <a:endParaRPr>
              <a:highlight>
                <a:srgbClr val="EA90FF"/>
              </a:highlight>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95a7a2e4b_3_6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8" name="Google Shape;598;g1195a7a2e4b_3_6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1195a7a2e4b_3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1195a7a2e4b_3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Enlazar video correspondiente</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95a7a2e4b_3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95a7a2e4b_3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95a7a2e4b_3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95a7a2e4b_3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95a7a2e4b_3_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95a7a2e4b_3_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1195a7a2e4b_3_7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1195a7a2e4b_3_7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1195a7a2e4b_3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1195a7a2e4b_3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95a7a2e4b_3_8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95a7a2e4b_3_8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95a7a2e4b_1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95a7a2e4b_1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95a7a2e4b_3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95a7a2e4b_3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95a7a2e4b_3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195a7a2e4b_3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95a7a2e4b_3_1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95a7a2e4b_3_1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95a7a2e4b_1_5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95a7a2e4b_1_5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4.png"/><Relationship Id="rId3"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75" name="Shape 7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76" name="Shape 76"/>
        <p:cNvGrpSpPr/>
        <p:nvPr/>
      </p:nvGrpSpPr>
      <p:grpSpPr>
        <a:xfrm>
          <a:off x="0" y="0"/>
          <a:ext cx="0" cy="0"/>
          <a:chOff x="0" y="0"/>
          <a:chExt cx="0" cy="0"/>
        </a:xfrm>
      </p:grpSpPr>
      <p:pic>
        <p:nvPicPr>
          <p:cNvPr id="77" name="Google Shape;77;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 Id="rId3"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4.xml"/><Relationship Id="rId3" Type="http://schemas.openxmlformats.org/officeDocument/2006/relationships/image" Target="../media/image2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 Id="rId3" Type="http://schemas.openxmlformats.org/officeDocument/2006/relationships/image" Target="../media/image3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3.xml"/><Relationship Id="rId3"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8.xml"/><Relationship Id="rId3"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44.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2.xml"/><Relationship Id="rId3" Type="http://schemas.openxmlformats.org/officeDocument/2006/relationships/image" Target="../media/image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 Id="rId3" Type="http://schemas.openxmlformats.org/officeDocument/2006/relationships/image" Target="../media/image36.png"/><Relationship Id="rId4" Type="http://schemas.openxmlformats.org/officeDocument/2006/relationships/image" Target="../media/image29.png"/><Relationship Id="rId5" Type="http://schemas.openxmlformats.org/officeDocument/2006/relationships/image" Target="../media/image3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7.xml"/><Relationship Id="rId3" Type="http://schemas.openxmlformats.org/officeDocument/2006/relationships/image" Target="../media/image40.png"/><Relationship Id="rId4" Type="http://schemas.openxmlformats.org/officeDocument/2006/relationships/image" Target="../media/image34.png"/><Relationship Id="rId5" Type="http://schemas.openxmlformats.org/officeDocument/2006/relationships/image" Target="../media/image3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slide" Target="/ppt/slides/slide7.xml"/><Relationship Id="rId6" Type="http://schemas.openxmlformats.org/officeDocument/2006/relationships/slide" Target="/ppt/slides/slide19.xml"/><Relationship Id="rId7" Type="http://schemas.openxmlformats.org/officeDocument/2006/relationships/slide" Target="/ppt/slides/slide32.xml"/><Relationship Id="rId8" Type="http://schemas.openxmlformats.org/officeDocument/2006/relationships/slide" Target="/ppt/slides/slide4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1.xml"/><Relationship Id="rId3" Type="http://schemas.openxmlformats.org/officeDocument/2006/relationships/image" Target="../media/image3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2.xml"/><Relationship Id="rId3" Type="http://schemas.openxmlformats.org/officeDocument/2006/relationships/hyperlink" Target="http://www.youtube.com/watch?v=8WfQQ0BRDY8" TargetMode="External"/><Relationship Id="rId4" Type="http://schemas.openxmlformats.org/officeDocument/2006/relationships/image" Target="../media/image49.jp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5.xml"/><Relationship Id="rId3" Type="http://schemas.openxmlformats.org/officeDocument/2006/relationships/image" Target="../media/image4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4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1.xml"/><Relationship Id="rId3" Type="http://schemas.openxmlformats.org/officeDocument/2006/relationships/image" Target="../media/image5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4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9.xml"/><Relationship Id="rId3" Type="http://schemas.openxmlformats.org/officeDocument/2006/relationships/hyperlink" Target="http://www.youtube.com/watch?v=UrT_V1Jq3EE" TargetMode="External"/><Relationship Id="rId4" Type="http://schemas.openxmlformats.org/officeDocument/2006/relationships/image" Target="../media/image4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47.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1.xml"/><Relationship Id="rId3" Type="http://schemas.openxmlformats.org/officeDocument/2006/relationships/image" Target="../media/image47.png"/><Relationship Id="rId4" Type="http://schemas.openxmlformats.org/officeDocument/2006/relationships/image" Target="../media/image7.png"/><Relationship Id="rId5" Type="http://schemas.openxmlformats.org/officeDocument/2006/relationships/image" Target="../media/image52.jpg"/><Relationship Id="rId6"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2.xml"/><Relationship Id="rId3" Type="http://schemas.openxmlformats.org/officeDocument/2006/relationships/image" Target="../media/image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3.xml"/><Relationship Id="rId3" Type="http://schemas.openxmlformats.org/officeDocument/2006/relationships/hyperlink" Target="https://www.postman.com/downloads/postman-agent/" TargetMode="External"/><Relationship Id="rId4" Type="http://schemas.openxmlformats.org/officeDocument/2006/relationships/hyperlink" Target="https://www.soapui.org/downloads/latest-release/" TargetMode="External"/><Relationship Id="rId9" Type="http://schemas.openxmlformats.org/officeDocument/2006/relationships/hyperlink" Target="https://www.youtube.com/watch?v=4X8L_qWIeI8" TargetMode="External"/><Relationship Id="rId5" Type="http://schemas.openxmlformats.org/officeDocument/2006/relationships/image" Target="../media/image51.gif"/><Relationship Id="rId6" Type="http://schemas.openxmlformats.org/officeDocument/2006/relationships/hyperlink" Target="https://www.youtube.com/watch?v=wfKQRexe4kI" TargetMode="External"/><Relationship Id="rId7" Type="http://schemas.openxmlformats.org/officeDocument/2006/relationships/hyperlink" Target="https://www.youtube.com/watch?v=wfKQRexe4kI" TargetMode="External"/><Relationship Id="rId8" Type="http://schemas.openxmlformats.org/officeDocument/2006/relationships/hyperlink" Target="https://www.youtube.com/watch?v=4X8L_qWIeI8" TargetMode="Externa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5.xml"/><Relationship Id="rId3" Type="http://schemas.openxmlformats.org/officeDocument/2006/relationships/image" Target="../media/image4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6.xml"/><Relationship Id="rId3" Type="http://schemas.openxmlformats.org/officeDocument/2006/relationships/image" Target="../media/image45.png"/><Relationship Id="rId4" Type="http://schemas.openxmlformats.org/officeDocument/2006/relationships/hyperlink" Target="https://www.youtube.com/watch?v=UrT_V1Jq3EE&amp;t=88s" TargetMode="External"/><Relationship Id="rId5" Type="http://schemas.openxmlformats.org/officeDocument/2006/relationships/hyperlink" Target="https://www.youtube.com/watch?v=fRAK7h3UDDE"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9.xml"/><Relationship Id="rId3" Type="http://schemas.openxmlformats.org/officeDocument/2006/relationships/image" Target="../media/image5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 Id="rId3" Type="http://schemas.openxmlformats.org/officeDocument/2006/relationships/image" Target="../media/image5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27"/>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7"/>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84" name="Google Shape;84;p27"/>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85" name="Google Shape;85;p27"/>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Alcance</a:t>
            </a:r>
            <a:endParaRPr b="1" sz="4000">
              <a:solidFill>
                <a:schemeClr val="dk1"/>
              </a:solidFill>
              <a:latin typeface="DM Sans"/>
              <a:ea typeface="DM Sans"/>
              <a:cs typeface="DM Sans"/>
              <a:sym typeface="DM Sans"/>
            </a:endParaRPr>
          </a:p>
        </p:txBody>
      </p:sp>
      <p:sp>
        <p:nvSpPr>
          <p:cNvPr id="195" name="Google Shape;195;p36"/>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Hoy en dia el alcance de las pruebas mobile está reducido a dos grandes sistemas operativos: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Android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 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196" name="Google Shape;196;p36"/>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Pero no quita que existan otros en el mercado, de los cuales poco se habla.</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 todas formas, antes de ellos, existieron muchos modelos de S.O. dedicados para equipos móviles...</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nvSpPr>
        <p:spPr>
          <a:xfrm>
            <a:off x="1461300" y="17313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Similitudes y diferencias con web testing</a:t>
            </a:r>
            <a:endParaRPr b="1" sz="4000">
              <a:solidFill>
                <a:schemeClr val="dk1"/>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Similitudes</a:t>
            </a:r>
            <a:endParaRPr b="1" sz="4000">
              <a:solidFill>
                <a:schemeClr val="dk1"/>
              </a:solidFill>
              <a:latin typeface="DM Sans"/>
              <a:ea typeface="DM Sans"/>
              <a:cs typeface="DM Sans"/>
              <a:sym typeface="DM Sans"/>
            </a:endParaRPr>
          </a:p>
        </p:txBody>
      </p:sp>
      <p:sp>
        <p:nvSpPr>
          <p:cNvPr id="207" name="Google Shape;207;p3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igual que en pruebas web, debemos ver toda la parte de UX/UI y trabajar sobre qué calidad y usabilidad de la plataforma sea lo correcto, de acuerdo a lo que nos solicitaron.</a:t>
            </a:r>
            <a:endParaRPr sz="1350">
              <a:latin typeface="DM Sans"/>
              <a:ea typeface="DM Sans"/>
              <a:cs typeface="DM Sans"/>
              <a:sym typeface="DM Sans"/>
            </a:endParaRPr>
          </a:p>
        </p:txBody>
      </p:sp>
      <p:sp>
        <p:nvSpPr>
          <p:cNvPr id="208" name="Google Shape;208;p38"/>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Tendremos que buscar que todo sea funcional acorde a la documentación.</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3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Diferencias</a:t>
            </a:r>
            <a:endParaRPr b="1" sz="4000">
              <a:solidFill>
                <a:schemeClr val="dk1"/>
              </a:solidFill>
              <a:latin typeface="DM Sans"/>
              <a:ea typeface="DM Sans"/>
              <a:cs typeface="DM Sans"/>
              <a:sym typeface="DM Sans"/>
            </a:endParaRPr>
          </a:p>
        </p:txBody>
      </p:sp>
      <p:sp>
        <p:nvSpPr>
          <p:cNvPr id="214" name="Google Shape;214;p39"/>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mobile testing tienen algunas particularidades al tratarse de aplicaciones nativas, y no de un desarrollo sobre una web. </a:t>
            </a:r>
            <a:endParaRPr sz="1350">
              <a:latin typeface="DM Sans"/>
              <a:ea typeface="DM Sans"/>
              <a:cs typeface="DM Sans"/>
              <a:sym typeface="DM Sans"/>
            </a:endParaRPr>
          </a:p>
        </p:txBody>
      </p:sp>
      <p:sp>
        <p:nvSpPr>
          <p:cNvPr id="215" name="Google Shape;215;p39"/>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Con esto, las apps deberán ser probadas con distintas tecnologías y buscando otro tipo de tareas, como tiempos de respuesta y apertura de aplicación, y cómo se desenvuelven, por ejemplo, en segundo plano, con los botones de volumen o cuando aparece algo más en pantalla.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40"/>
          <p:cNvSpPr txBox="1"/>
          <p:nvPr/>
        </p:nvSpPr>
        <p:spPr>
          <a:xfrm>
            <a:off x="1461300" y="17313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Pruebas en hardware </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Pruebas en software</a:t>
            </a:r>
            <a:endParaRPr b="1" sz="4000">
              <a:solidFill>
                <a:schemeClr val="dk1"/>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41"/>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1"/>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en Hardware</a:t>
            </a:r>
            <a:endParaRPr b="1" sz="4000">
              <a:solidFill>
                <a:schemeClr val="dk1"/>
              </a:solidFill>
              <a:latin typeface="DM Sans"/>
              <a:ea typeface="DM Sans"/>
              <a:cs typeface="DM Sans"/>
              <a:sym typeface="DM Sans"/>
            </a:endParaRPr>
          </a:p>
        </p:txBody>
      </p:sp>
      <p:sp>
        <p:nvSpPr>
          <p:cNvPr id="227" name="Google Shape;227;p41"/>
          <p:cNvSpPr txBox="1"/>
          <p:nvPr/>
        </p:nvSpPr>
        <p:spPr>
          <a:xfrm>
            <a:off x="3649500" y="23978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Al crear aplicaciones, deberemos realizar las pruebas en la mayor cantidad de versiones de móviles que existan, debido a que algunas arquitecturas físicas pueden llegar a modificar tiempos de respuesta, funcionamiento o quizá no tengan algún botón que uno espera utilizar.</a:t>
            </a:r>
            <a:endParaRPr sz="1350">
              <a:latin typeface="DM Sans"/>
              <a:ea typeface="DM Sans"/>
              <a:cs typeface="DM Sans"/>
              <a:sym typeface="DM Sans"/>
            </a:endParaRPr>
          </a:p>
        </p:txBody>
      </p:sp>
      <p:pic>
        <p:nvPicPr>
          <p:cNvPr id="228" name="Google Shape;228;p41"/>
          <p:cNvPicPr preferRelativeResize="0"/>
          <p:nvPr/>
        </p:nvPicPr>
        <p:blipFill rotWithShape="1">
          <a:blip r:embed="rId3">
            <a:alphaModFix/>
          </a:blip>
          <a:srcRect b="0" l="0" r="0" t="0"/>
          <a:stretch/>
        </p:blipFill>
        <p:spPr>
          <a:xfrm>
            <a:off x="700400" y="1352175"/>
            <a:ext cx="2439150" cy="24391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en software</a:t>
            </a:r>
            <a:endParaRPr b="1" sz="4000">
              <a:solidFill>
                <a:schemeClr val="dk1"/>
              </a:solidFill>
              <a:latin typeface="DM Sans"/>
              <a:ea typeface="DM Sans"/>
              <a:cs typeface="DM Sans"/>
              <a:sym typeface="DM Sans"/>
            </a:endParaRPr>
          </a:p>
        </p:txBody>
      </p:sp>
      <p:sp>
        <p:nvSpPr>
          <p:cNvPr id="234" name="Google Shape;234;p42"/>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Similar a lo explicado anteriormente, tenemos que realizar las pruebas en la mayor cobertura de sistemas operativos existentes. Es importante tener en cuenta que todos estos S.O. deberán ser los que todavía tienen soporte por la empresa desarrolladora. Esto es porque si un S.O. ya </a:t>
            </a:r>
            <a:r>
              <a:rPr lang="es" sz="1350">
                <a:latin typeface="DM Sans"/>
                <a:ea typeface="DM Sans"/>
                <a:cs typeface="DM Sans"/>
                <a:sym typeface="DM Sans"/>
              </a:rPr>
              <a:t>está</a:t>
            </a:r>
            <a:r>
              <a:rPr lang="es" sz="1350">
                <a:latin typeface="DM Sans"/>
                <a:ea typeface="DM Sans"/>
                <a:cs typeface="DM Sans"/>
                <a:sym typeface="DM Sans"/>
              </a:rPr>
              <a:t> deprecado, tratar de mantener la aplicación en ellos, </a:t>
            </a:r>
            <a:r>
              <a:rPr lang="es" sz="1350">
                <a:latin typeface="DM Sans"/>
                <a:ea typeface="DM Sans"/>
                <a:cs typeface="DM Sans"/>
                <a:sym typeface="DM Sans"/>
              </a:rPr>
              <a:t>será</a:t>
            </a:r>
            <a:r>
              <a:rPr lang="es" sz="1350">
                <a:latin typeface="DM Sans"/>
                <a:ea typeface="DM Sans"/>
                <a:cs typeface="DM Sans"/>
                <a:sym typeface="DM Sans"/>
              </a:rPr>
              <a:t> costoso.</a:t>
            </a:r>
            <a:endParaRPr sz="1350">
              <a:latin typeface="DM Sans"/>
              <a:ea typeface="DM Sans"/>
              <a:cs typeface="DM Sans"/>
              <a:sym typeface="DM Sans"/>
            </a:endParaRPr>
          </a:p>
        </p:txBody>
      </p:sp>
      <p:pic>
        <p:nvPicPr>
          <p:cNvPr id="235" name="Google Shape;235;p42"/>
          <p:cNvPicPr preferRelativeResize="0"/>
          <p:nvPr/>
        </p:nvPicPr>
        <p:blipFill rotWithShape="1">
          <a:blip r:embed="rId3">
            <a:alphaModFix/>
          </a:blip>
          <a:srcRect b="0" l="0" r="0" t="0"/>
          <a:stretch/>
        </p:blipFill>
        <p:spPr>
          <a:xfrm>
            <a:off x="6531425" y="1394375"/>
            <a:ext cx="2017550" cy="20175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43"/>
          <p:cNvSpPr txBox="1"/>
          <p:nvPr/>
        </p:nvSpPr>
        <p:spPr>
          <a:xfrm>
            <a:off x="1461300" y="19252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Pruebas en tablets</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4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4"/>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Tablets</a:t>
            </a:r>
            <a:endParaRPr b="1" sz="4000">
              <a:solidFill>
                <a:schemeClr val="dk1"/>
              </a:solidFill>
              <a:latin typeface="DM Sans"/>
              <a:ea typeface="DM Sans"/>
              <a:cs typeface="DM Sans"/>
              <a:sym typeface="DM Sans"/>
            </a:endParaRPr>
          </a:p>
        </p:txBody>
      </p:sp>
      <p:sp>
        <p:nvSpPr>
          <p:cNvPr id="247" name="Google Shape;247;p44"/>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importante destacar, que todo lo trabajado en dispositivos móviles, también tendrá una contraparte en tablets. Es decir, cada sistema operativo móvil, también tendrá disponibilidad para tablets, por ende, hay que recordar a estos equipos al momento de hacer pruebas móviles para mayor cobertura de servicio.</a:t>
            </a:r>
            <a:endParaRPr sz="1350">
              <a:latin typeface="DM Sans"/>
              <a:ea typeface="DM Sans"/>
              <a:cs typeface="DM Sans"/>
              <a:sym typeface="DM Sans"/>
            </a:endParaRPr>
          </a:p>
        </p:txBody>
      </p:sp>
      <p:pic>
        <p:nvPicPr>
          <p:cNvPr id="248" name="Google Shape;248;p44"/>
          <p:cNvPicPr preferRelativeResize="0"/>
          <p:nvPr/>
        </p:nvPicPr>
        <p:blipFill rotWithShape="1">
          <a:blip r:embed="rId3">
            <a:alphaModFix/>
          </a:blip>
          <a:srcRect b="0" l="26312" r="19668" t="0"/>
          <a:stretch/>
        </p:blipFill>
        <p:spPr>
          <a:xfrm>
            <a:off x="453850" y="524990"/>
            <a:ext cx="2923975" cy="400532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Aplicaciones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nativas o web</a:t>
            </a:r>
            <a:endParaRPr b="1" sz="4000">
              <a:solidFill>
                <a:srgbClr val="EA90FF"/>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28"/>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Pruebas de aplicaciones mobile</a:t>
            </a:r>
            <a:endParaRPr b="1" sz="4000">
              <a:solidFill>
                <a:srgbClr val="EAFF6A"/>
              </a:solidFill>
              <a:latin typeface="DM Sans"/>
              <a:ea typeface="DM Sans"/>
              <a:cs typeface="DM Sans"/>
              <a:sym typeface="DM Sans"/>
            </a:endParaRPr>
          </a:p>
        </p:txBody>
      </p:sp>
      <p:sp>
        <p:nvSpPr>
          <p:cNvPr id="91" name="Google Shape;91;p28"/>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10. </a:t>
            </a:r>
            <a:r>
              <a:rPr lang="es"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Comparación</a:t>
            </a:r>
            <a:endParaRPr b="1" sz="4000">
              <a:solidFill>
                <a:schemeClr val="dk1"/>
              </a:solidFill>
              <a:latin typeface="DM Sans"/>
              <a:ea typeface="DM Sans"/>
              <a:cs typeface="DM Sans"/>
              <a:sym typeface="DM Sans"/>
            </a:endParaRPr>
          </a:p>
        </p:txBody>
      </p:sp>
      <p:sp>
        <p:nvSpPr>
          <p:cNvPr id="259" name="Google Shape;259;p46"/>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Las aplicaciones nativas,</a:t>
            </a:r>
            <a:r>
              <a:rPr lang="es" sz="1350">
                <a:latin typeface="DM Sans"/>
                <a:ea typeface="DM Sans"/>
                <a:cs typeface="DM Sans"/>
                <a:sym typeface="DM Sans"/>
              </a:rPr>
              <a:t> hablan directo con el sistema operativo; aprovechando más recursos y utilizando más herramientas tanto del software, como del hardware. </a:t>
            </a:r>
            <a:endParaRPr sz="1350">
              <a:latin typeface="DM Sans"/>
              <a:ea typeface="DM Sans"/>
              <a:cs typeface="DM Sans"/>
              <a:sym typeface="DM Sans"/>
            </a:endParaRPr>
          </a:p>
        </p:txBody>
      </p:sp>
      <p:sp>
        <p:nvSpPr>
          <p:cNvPr id="260" name="Google Shape;260;p46"/>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Mientras que </a:t>
            </a:r>
            <a:r>
              <a:rPr lang="es" sz="1350">
                <a:solidFill>
                  <a:schemeClr val="dk1"/>
                </a:solidFill>
                <a:highlight>
                  <a:srgbClr val="EA90FF"/>
                </a:highlight>
                <a:latin typeface="DM Sans"/>
                <a:ea typeface="DM Sans"/>
                <a:cs typeface="DM Sans"/>
                <a:sym typeface="DM Sans"/>
              </a:rPr>
              <a:t>las aplicaciones web</a:t>
            </a:r>
            <a:r>
              <a:rPr lang="es" sz="1350">
                <a:solidFill>
                  <a:schemeClr val="dk1"/>
                </a:solidFill>
                <a:latin typeface="DM Sans"/>
                <a:ea typeface="DM Sans"/>
                <a:cs typeface="DM Sans"/>
                <a:sym typeface="DM Sans"/>
              </a:rPr>
              <a:t>, primero pasan por un explorador que luego habla con el sistema operativo; generando mayor lentitud, y con la reducción en el uso del software y hardware, pero  esto la hace más rápida de desarrollar.</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Aplicación web</a:t>
            </a:r>
            <a:endParaRPr b="1" sz="4000">
              <a:solidFill>
                <a:schemeClr val="dk1"/>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271" name="Google Shape;271;p48"/>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aplicaciones web se denominan así porque corren sobre las distintas versiones de exploradores web.</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Una aplicación web cuenta con el principal beneficio de que funciona universalmente en todos los exploradores. Lo que la hace más fácil de trasladar a todos los móviles que soporten ese explorador.</a:t>
            </a:r>
            <a:endParaRPr sz="1350">
              <a:latin typeface="DM Sans"/>
              <a:ea typeface="DM Sans"/>
              <a:cs typeface="DM Sans"/>
              <a:sym typeface="DM Sans"/>
            </a:endParaRPr>
          </a:p>
        </p:txBody>
      </p:sp>
      <p:pic>
        <p:nvPicPr>
          <p:cNvPr id="272" name="Google Shape;272;p48"/>
          <p:cNvPicPr preferRelativeResize="0"/>
          <p:nvPr/>
        </p:nvPicPr>
        <p:blipFill rotWithShape="1">
          <a:blip r:embed="rId3">
            <a:alphaModFix/>
          </a:blip>
          <a:srcRect b="0" l="0" r="0" t="0"/>
          <a:stretch/>
        </p:blipFill>
        <p:spPr>
          <a:xfrm>
            <a:off x="6321475" y="1379525"/>
            <a:ext cx="2384451" cy="238445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aplicaciones web</a:t>
            </a:r>
            <a:endParaRPr b="1" sz="4000">
              <a:solidFill>
                <a:schemeClr val="dk1"/>
              </a:solidFill>
              <a:latin typeface="DM Sans"/>
              <a:ea typeface="DM Sans"/>
              <a:cs typeface="DM Sans"/>
              <a:sym typeface="DM Sans"/>
            </a:endParaRPr>
          </a:p>
        </p:txBody>
      </p:sp>
      <p:sp>
        <p:nvSpPr>
          <p:cNvPr id="278" name="Google Shape;278;p49"/>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Compatibilidad.</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Sencillas.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Prácticas.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5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sp>
        <p:nvSpPr>
          <p:cNvPr id="285" name="Google Shape;285;p50"/>
          <p:cNvSpPr txBox="1"/>
          <p:nvPr/>
        </p:nvSpPr>
        <p:spPr>
          <a:xfrm>
            <a:off x="6350375" y="2236000"/>
            <a:ext cx="20385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Para darles una idea de lo que es, tenemos el gran ejemplo de todo el paquete Drive.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86" name="Google Shape;286;p50"/>
          <p:cNvPicPr preferRelativeResize="0"/>
          <p:nvPr/>
        </p:nvPicPr>
        <p:blipFill rotWithShape="1">
          <a:blip r:embed="rId3">
            <a:alphaModFix/>
          </a:blip>
          <a:srcRect b="0" l="0" r="0" t="0"/>
          <a:stretch/>
        </p:blipFill>
        <p:spPr>
          <a:xfrm>
            <a:off x="786975" y="1533774"/>
            <a:ext cx="5469224" cy="26281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5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Desventajas</a:t>
            </a:r>
            <a:endParaRPr b="1" sz="4000">
              <a:solidFill>
                <a:schemeClr val="dk1"/>
              </a:solidFill>
              <a:latin typeface="DM Sans"/>
              <a:ea typeface="DM Sans"/>
              <a:cs typeface="DM Sans"/>
              <a:sym typeface="DM Sans"/>
            </a:endParaRPr>
          </a:p>
        </p:txBody>
      </p:sp>
      <p:sp>
        <p:nvSpPr>
          <p:cNvPr id="292" name="Google Shape;292;p51"/>
          <p:cNvSpPr txBox="1"/>
          <p:nvPr/>
        </p:nvSpPr>
        <p:spPr>
          <a:xfrm>
            <a:off x="473350" y="1908175"/>
            <a:ext cx="61602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Comportamiento variable.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No funcionan si  no hay buena conexión a internet.</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No se pueden emular aplicaciones nativas.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Aplicación nativa</a:t>
            </a:r>
            <a:endParaRPr b="1" sz="4000">
              <a:solidFill>
                <a:schemeClr val="dk1"/>
              </a:solidFill>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5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304" name="Google Shape;304;p53"/>
          <p:cNvSpPr txBox="1"/>
          <p:nvPr/>
        </p:nvSpPr>
        <p:spPr>
          <a:xfrm>
            <a:off x="3649500" y="22116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aplicación nativa, como su nombre lo indica, está hecha para funcionar directamente sobre el sistema operativo.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Al estar diseñada para funcionar sobre el sistema operativo, la misma aplicación será mucho más rápida.</a:t>
            </a:r>
            <a:endParaRPr sz="1350">
              <a:latin typeface="DM Sans"/>
              <a:ea typeface="DM Sans"/>
              <a:cs typeface="DM Sans"/>
              <a:sym typeface="DM Sans"/>
            </a:endParaRPr>
          </a:p>
        </p:txBody>
      </p:sp>
      <p:pic>
        <p:nvPicPr>
          <p:cNvPr id="305" name="Google Shape;305;p53"/>
          <p:cNvPicPr preferRelativeResize="0"/>
          <p:nvPr/>
        </p:nvPicPr>
        <p:blipFill rotWithShape="1">
          <a:blip r:embed="rId3">
            <a:alphaModFix/>
          </a:blip>
          <a:srcRect b="0" l="23890" r="27905" t="8012"/>
          <a:stretch/>
        </p:blipFill>
        <p:spPr>
          <a:xfrm>
            <a:off x="550325" y="769850"/>
            <a:ext cx="2800348" cy="3564150"/>
          </a:xfrm>
          <a:prstGeom prst="rect">
            <a:avLst/>
          </a:prstGeom>
          <a:noFill/>
          <a:ln>
            <a:noFill/>
          </a:ln>
        </p:spPr>
      </p:pic>
      <p:sp>
        <p:nvSpPr>
          <p:cNvPr id="306" name="Google Shape;306;p53"/>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a:t>
            </a:r>
            <a:r>
              <a:rPr lang="es" sz="1100">
                <a:solidFill>
                  <a:srgbClr val="999999"/>
                </a:solidFill>
                <a:latin typeface="DM Sans"/>
                <a:ea typeface="DM Sans"/>
                <a:cs typeface="DM Sans"/>
                <a:sym typeface="DM Sans"/>
              </a:rPr>
              <a:t>Ejemplo: Twitter - Aplicación celular</a:t>
            </a:r>
            <a:endParaRPr sz="1100">
              <a:solidFill>
                <a:srgbClr val="999999"/>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5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 aplicaciones nativas</a:t>
            </a:r>
            <a:endParaRPr b="1" sz="4000">
              <a:solidFill>
                <a:schemeClr val="dk1"/>
              </a:solidFill>
              <a:latin typeface="DM Sans"/>
              <a:ea typeface="DM Sans"/>
              <a:cs typeface="DM Sans"/>
              <a:sym typeface="DM Sans"/>
            </a:endParaRPr>
          </a:p>
        </p:txBody>
      </p:sp>
      <p:sp>
        <p:nvSpPr>
          <p:cNvPr id="312" name="Google Shape;312;p54"/>
          <p:cNvSpPr txBox="1"/>
          <p:nvPr/>
        </p:nvSpPr>
        <p:spPr>
          <a:xfrm>
            <a:off x="422325" y="2224525"/>
            <a:ext cx="61602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Utiliza más recursos del sistema.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Más compleja de armar.</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Más rápidas y ofrecen un mejor desempeño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5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sp>
        <p:nvSpPr>
          <p:cNvPr id="319" name="Google Shape;319;p55"/>
          <p:cNvSpPr txBox="1"/>
          <p:nvPr/>
        </p:nvSpPr>
        <p:spPr>
          <a:xfrm>
            <a:off x="5452325" y="2082025"/>
            <a:ext cx="26304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Si bien muchos juegos necesitan una conexión a internet, el famoso Candy Crush es un claro ejemplo de una aplicación nativa.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320" name="Google Shape;320;p55"/>
          <p:cNvPicPr preferRelativeResize="0"/>
          <p:nvPr/>
        </p:nvPicPr>
        <p:blipFill rotWithShape="1">
          <a:blip r:embed="rId3">
            <a:alphaModFix/>
          </a:blip>
          <a:srcRect b="0" l="0" r="0" t="0"/>
          <a:stretch/>
        </p:blipFill>
        <p:spPr>
          <a:xfrm>
            <a:off x="1157025" y="1469226"/>
            <a:ext cx="3540350" cy="26572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29"/>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97" name="Google Shape;97;p29"/>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98" name="Google Shape;98;p29"/>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Realizar pruebas mobile y sus buenas prácticas.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Desventajas</a:t>
            </a:r>
            <a:endParaRPr b="1" sz="4000">
              <a:solidFill>
                <a:schemeClr val="dk1"/>
              </a:solidFill>
              <a:latin typeface="DM Sans"/>
              <a:ea typeface="DM Sans"/>
              <a:cs typeface="DM Sans"/>
              <a:sym typeface="DM Sans"/>
            </a:endParaRPr>
          </a:p>
        </p:txBody>
      </p:sp>
      <p:sp>
        <p:nvSpPr>
          <p:cNvPr id="326" name="Google Shape;326;p56"/>
          <p:cNvSpPr txBox="1"/>
          <p:nvPr/>
        </p:nvSpPr>
        <p:spPr>
          <a:xfrm>
            <a:off x="473350" y="1908175"/>
            <a:ext cx="61602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Hay que hacer un desarrollo específico  por cada sistema operativo.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Necesitan mantenimiento de forma constante.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Son más pesadas.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7"/>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332" name="Google Shape;332;p57"/>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Sistemas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operativos</a:t>
            </a:r>
            <a:endParaRPr b="1" sz="4000">
              <a:solidFill>
                <a:srgbClr val="83AEFB"/>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9"/>
          <p:cNvGrpSpPr/>
          <p:nvPr/>
        </p:nvGrpSpPr>
        <p:grpSpPr>
          <a:xfrm>
            <a:off x="473370" y="619431"/>
            <a:ext cx="738905" cy="738905"/>
            <a:chOff x="575612" y="1950748"/>
            <a:chExt cx="431100" cy="431100"/>
          </a:xfrm>
        </p:grpSpPr>
        <p:sp>
          <p:nvSpPr>
            <p:cNvPr id="343" name="Google Shape;343;p59"/>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4" name="Google Shape;344;p59"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45" name="Google Shape;345;p5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46" name="Google Shape;346;p59"/>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¿Sabes qué es un Sistema Operativo? </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 sz="2500">
                <a:solidFill>
                  <a:srgbClr val="B7B7B7"/>
                </a:solidFill>
                <a:latin typeface="DM Sans"/>
                <a:ea typeface="DM Sans"/>
                <a:cs typeface="DM Sans"/>
                <a:sym typeface="DM Sans"/>
              </a:rPr>
              <a:t>¿Cuáles sistemas operativos conoces para celulares?</a:t>
            </a:r>
            <a:endParaRPr sz="2500">
              <a:solidFill>
                <a:srgbClr val="B7B7B7"/>
              </a:solidFill>
              <a:latin typeface="DM Sans"/>
              <a:ea typeface="DM Sans"/>
              <a:cs typeface="DM Sans"/>
              <a:sym typeface="DM Sans"/>
            </a:endParaRPr>
          </a:p>
        </p:txBody>
      </p:sp>
      <p:sp>
        <p:nvSpPr>
          <p:cNvPr id="347" name="Google Shape;347;p59"/>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por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6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Definición sistemas operativos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353" name="Google Shape;353;p60"/>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 Sistema Operativo es un conjunto de órdenes y procesos que permiten ejecutar programas y funcionamientos del hardware.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54" name="Google Shape;354;p6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Tomando esto en cuenta, podemos ver cómo se traslada de la misma forma a un smartphone.</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6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Android</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p6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Concepto</a:t>
            </a:r>
            <a:endParaRPr b="1" sz="4000">
              <a:solidFill>
                <a:schemeClr val="dk1"/>
              </a:solidFill>
              <a:latin typeface="DM Sans"/>
              <a:ea typeface="DM Sans"/>
              <a:cs typeface="DM Sans"/>
              <a:sym typeface="DM Sans"/>
            </a:endParaRPr>
          </a:p>
        </p:txBody>
      </p:sp>
      <p:sp>
        <p:nvSpPr>
          <p:cNvPr id="365" name="Google Shape;365;p62"/>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un S.O. de móviles basado en Linux y otros de código abierto. Debido a que es código abierto, no solo lo encontramos en smartphones, sino que también está en un sinfín de otros dispositivos.</a:t>
            </a:r>
            <a:endParaRPr sz="1350">
              <a:latin typeface="DM Sans"/>
              <a:ea typeface="DM Sans"/>
              <a:cs typeface="DM Sans"/>
              <a:sym typeface="DM Sans"/>
            </a:endParaRPr>
          </a:p>
        </p:txBody>
      </p:sp>
      <p:sp>
        <p:nvSpPr>
          <p:cNvPr id="366" name="Google Shape;366;p62"/>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Fue originalmente diseñado por Android Inc. y comprado posteriormente por Google. Es el S.O. de móviles más usado del mercado mundial, con una cuota de mercado superior al 90 % al año 2018.</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6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a:t>
            </a:r>
            <a:endParaRPr b="1" sz="4000">
              <a:solidFill>
                <a:schemeClr val="dk1"/>
              </a:solidFill>
              <a:latin typeface="DM Sans"/>
              <a:ea typeface="DM Sans"/>
              <a:cs typeface="DM Sans"/>
              <a:sym typeface="DM Sans"/>
            </a:endParaRPr>
          </a:p>
        </p:txBody>
      </p:sp>
      <p:sp>
        <p:nvSpPr>
          <p:cNvPr id="372" name="Google Shape;372;p63"/>
          <p:cNvSpPr txBox="1"/>
          <p:nvPr/>
        </p:nvSpPr>
        <p:spPr>
          <a:xfrm>
            <a:off x="473350" y="1908175"/>
            <a:ext cx="7660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Android tiene una larga lista de características por lo que lo hace el S.O. </a:t>
            </a:r>
            <a:r>
              <a:rPr lang="es" sz="1350">
                <a:latin typeface="DM Sans"/>
                <a:ea typeface="DM Sans"/>
                <a:cs typeface="DM Sans"/>
                <a:sym typeface="DM Sans"/>
              </a:rPr>
              <a:t>más</a:t>
            </a:r>
            <a:r>
              <a:rPr lang="es" sz="1350">
                <a:latin typeface="DM Sans"/>
                <a:ea typeface="DM Sans"/>
                <a:cs typeface="DM Sans"/>
                <a:sym typeface="DM Sans"/>
              </a:rPr>
              <a:t> usado, pero para destacar algunos, tenemos un gran diseño de dispositivos, gran cantidad de conectividad, navegadores web, soporte java, multimedia, streaming y hardware adicional, entorno de desarrollo, entre otro montón más de características que lo hacen tan potente.</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4"/>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pic>
        <p:nvPicPr>
          <p:cNvPr id="379" name="Google Shape;379;p64"/>
          <p:cNvPicPr preferRelativeResize="0"/>
          <p:nvPr/>
        </p:nvPicPr>
        <p:blipFill rotWithShape="1">
          <a:blip r:embed="rId3">
            <a:alphaModFix/>
          </a:blip>
          <a:srcRect b="0" l="0" r="0" t="0"/>
          <a:stretch/>
        </p:blipFill>
        <p:spPr>
          <a:xfrm>
            <a:off x="879175" y="1337125"/>
            <a:ext cx="7263125" cy="302146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iOS</a:t>
            </a:r>
            <a:endParaRPr b="1" sz="4000">
              <a:solidFill>
                <a:schemeClr val="dk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2" name="Shape 102"/>
        <p:cNvGrpSpPr/>
        <p:nvPr/>
      </p:nvGrpSpPr>
      <p:grpSpPr>
        <a:xfrm>
          <a:off x="0" y="0"/>
          <a:ext cx="0" cy="0"/>
          <a:chOff x="0" y="0"/>
          <a:chExt cx="0" cy="0"/>
        </a:xfrm>
      </p:grpSpPr>
      <p:sp>
        <p:nvSpPr>
          <p:cNvPr id="103" name="Google Shape;103;p30"/>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04" name="Google Shape;104;p30"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105" name="Google Shape;105;p30"/>
          <p:cNvCxnSpPr>
            <a:stCxn id="106" idx="3"/>
            <a:endCxn id="107" idx="1"/>
          </p:cNvCxnSpPr>
          <p:nvPr/>
        </p:nvCxnSpPr>
        <p:spPr>
          <a:xfrm>
            <a:off x="6286850" y="3298825"/>
            <a:ext cx="547800" cy="13500"/>
          </a:xfrm>
          <a:prstGeom prst="straightConnector1">
            <a:avLst/>
          </a:prstGeom>
          <a:noFill/>
          <a:ln cap="flat" cmpd="sng" w="9525">
            <a:solidFill>
              <a:srgbClr val="CCCCCC"/>
            </a:solidFill>
            <a:prstDash val="solid"/>
            <a:round/>
            <a:headEnd len="med" w="med" type="oval"/>
            <a:tailEnd len="med" w="med" type="oval"/>
          </a:ln>
        </p:spPr>
      </p:cxnSp>
      <p:pic>
        <p:nvPicPr>
          <p:cNvPr id="108" name="Google Shape;108;p30"/>
          <p:cNvPicPr preferRelativeResize="0"/>
          <p:nvPr/>
        </p:nvPicPr>
        <p:blipFill>
          <a:blip r:embed="rId4">
            <a:alphaModFix/>
          </a:blip>
          <a:stretch>
            <a:fillRect/>
          </a:stretch>
        </p:blipFill>
        <p:spPr>
          <a:xfrm>
            <a:off x="7436988" y="4566475"/>
            <a:ext cx="1514475" cy="476250"/>
          </a:xfrm>
          <a:prstGeom prst="rect">
            <a:avLst/>
          </a:prstGeom>
          <a:noFill/>
          <a:ln>
            <a:noFill/>
          </a:ln>
        </p:spPr>
      </p:pic>
      <p:sp>
        <p:nvSpPr>
          <p:cNvPr id="109" name="Google Shape;109;p30"/>
          <p:cNvSpPr/>
          <p:nvPr/>
        </p:nvSpPr>
        <p:spPr>
          <a:xfrm>
            <a:off x="618500" y="10767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Mobile Testing</a:t>
            </a:r>
            <a:endParaRPr i="0" sz="1200" u="none" cap="none" strike="noStrike">
              <a:solidFill>
                <a:srgbClr val="FFFFFF"/>
              </a:solidFill>
              <a:latin typeface="DM Sans"/>
              <a:ea typeface="DM Sans"/>
              <a:cs typeface="DM Sans"/>
              <a:sym typeface="DM Sans"/>
            </a:endParaRPr>
          </a:p>
        </p:txBody>
      </p:sp>
      <p:cxnSp>
        <p:nvCxnSpPr>
          <p:cNvPr id="110" name="Google Shape;110;p30"/>
          <p:cNvCxnSpPr>
            <a:stCxn id="111" idx="0"/>
            <a:endCxn id="109" idx="2"/>
          </p:cNvCxnSpPr>
          <p:nvPr/>
        </p:nvCxnSpPr>
        <p:spPr>
          <a:xfrm rot="10800000">
            <a:off x="1344950" y="1679300"/>
            <a:ext cx="0" cy="382800"/>
          </a:xfrm>
          <a:prstGeom prst="straightConnector1">
            <a:avLst/>
          </a:prstGeom>
          <a:noFill/>
          <a:ln cap="flat" cmpd="sng" w="9525">
            <a:solidFill>
              <a:srgbClr val="CCCCCC"/>
            </a:solidFill>
            <a:prstDash val="solid"/>
            <a:round/>
            <a:headEnd len="med" w="med" type="oval"/>
            <a:tailEnd len="med" w="med" type="oval"/>
          </a:ln>
        </p:spPr>
      </p:cxnSp>
      <p:sp>
        <p:nvSpPr>
          <p:cNvPr id="112" name="Google Shape;112;p30"/>
          <p:cNvSpPr/>
          <p:nvPr/>
        </p:nvSpPr>
        <p:spPr>
          <a:xfrm>
            <a:off x="2745204" y="107677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Importancia</a:t>
            </a:r>
            <a:endParaRPr i="0" sz="1200" u="none" cap="none" strike="noStrike">
              <a:solidFill>
                <a:srgbClr val="222222"/>
              </a:solidFill>
              <a:latin typeface="DM Sans"/>
              <a:ea typeface="DM Sans"/>
              <a:cs typeface="DM Sans"/>
              <a:sym typeface="DM Sans"/>
            </a:endParaRPr>
          </a:p>
        </p:txBody>
      </p:sp>
      <p:cxnSp>
        <p:nvCxnSpPr>
          <p:cNvPr id="113" name="Google Shape;113;p30"/>
          <p:cNvCxnSpPr>
            <a:stCxn id="109" idx="3"/>
            <a:endCxn id="112" idx="1"/>
          </p:cNvCxnSpPr>
          <p:nvPr/>
        </p:nvCxnSpPr>
        <p:spPr>
          <a:xfrm>
            <a:off x="2071400" y="1377978"/>
            <a:ext cx="6738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11" name="Google Shape;111;p30"/>
          <p:cNvSpPr/>
          <p:nvPr/>
        </p:nvSpPr>
        <p:spPr>
          <a:xfrm>
            <a:off x="618500" y="2062100"/>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Aplicaciones Nativas o Web</a:t>
            </a:r>
            <a:endParaRPr i="0" sz="1200" u="none" cap="none" strike="noStrike">
              <a:solidFill>
                <a:srgbClr val="FFFFFF"/>
              </a:solidFill>
              <a:latin typeface="DM Sans"/>
              <a:ea typeface="DM Sans"/>
              <a:cs typeface="DM Sans"/>
              <a:sym typeface="DM Sans"/>
            </a:endParaRPr>
          </a:p>
        </p:txBody>
      </p:sp>
      <p:sp>
        <p:nvSpPr>
          <p:cNvPr id="114" name="Google Shape;114;p30"/>
          <p:cNvSpPr/>
          <p:nvPr/>
        </p:nvSpPr>
        <p:spPr>
          <a:xfrm>
            <a:off x="618500" y="304382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Sistemas Operativos</a:t>
            </a:r>
            <a:endParaRPr i="0" sz="1200" u="none" cap="none" strike="noStrike">
              <a:solidFill>
                <a:srgbClr val="FFFFFF"/>
              </a:solidFill>
              <a:latin typeface="DM Sans"/>
              <a:ea typeface="DM Sans"/>
              <a:cs typeface="DM Sans"/>
              <a:sym typeface="DM Sans"/>
            </a:endParaRPr>
          </a:p>
        </p:txBody>
      </p:sp>
      <p:sp>
        <p:nvSpPr>
          <p:cNvPr id="115" name="Google Shape;115;p30"/>
          <p:cNvSpPr/>
          <p:nvPr/>
        </p:nvSpPr>
        <p:spPr>
          <a:xfrm>
            <a:off x="618500" y="4025553"/>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Herramientas para mobile testing</a:t>
            </a:r>
            <a:endParaRPr i="0" sz="1200" u="none" cap="none" strike="noStrike">
              <a:solidFill>
                <a:srgbClr val="FFFFFF"/>
              </a:solidFill>
              <a:latin typeface="DM Sans"/>
              <a:ea typeface="DM Sans"/>
              <a:cs typeface="DM Sans"/>
              <a:sym typeface="DM Sans"/>
            </a:endParaRPr>
          </a:p>
        </p:txBody>
      </p:sp>
      <p:cxnSp>
        <p:nvCxnSpPr>
          <p:cNvPr id="116" name="Google Shape;116;p30"/>
          <p:cNvCxnSpPr/>
          <p:nvPr/>
        </p:nvCxnSpPr>
        <p:spPr>
          <a:xfrm rot="10800000">
            <a:off x="1344950" y="2664500"/>
            <a:ext cx="0" cy="382800"/>
          </a:xfrm>
          <a:prstGeom prst="straightConnector1">
            <a:avLst/>
          </a:prstGeom>
          <a:noFill/>
          <a:ln cap="flat" cmpd="sng" w="9525">
            <a:solidFill>
              <a:srgbClr val="CCCCCC"/>
            </a:solidFill>
            <a:prstDash val="solid"/>
            <a:round/>
            <a:headEnd len="med" w="med" type="oval"/>
            <a:tailEnd len="med" w="med" type="oval"/>
          </a:ln>
        </p:spPr>
      </p:cxnSp>
      <p:cxnSp>
        <p:nvCxnSpPr>
          <p:cNvPr id="117" name="Google Shape;117;p30"/>
          <p:cNvCxnSpPr/>
          <p:nvPr/>
        </p:nvCxnSpPr>
        <p:spPr>
          <a:xfrm rot="10800000">
            <a:off x="1344950" y="3646225"/>
            <a:ext cx="0" cy="382800"/>
          </a:xfrm>
          <a:prstGeom prst="straightConnector1">
            <a:avLst/>
          </a:prstGeom>
          <a:noFill/>
          <a:ln cap="flat" cmpd="sng" w="9525">
            <a:solidFill>
              <a:srgbClr val="CCCCCC"/>
            </a:solidFill>
            <a:prstDash val="solid"/>
            <a:round/>
            <a:headEnd len="med" w="med" type="oval"/>
            <a:tailEnd len="med" w="med" type="oval"/>
          </a:ln>
        </p:spPr>
      </p:cxnSp>
      <p:sp>
        <p:nvSpPr>
          <p:cNvPr id="118" name="Google Shape;118;p30"/>
          <p:cNvSpPr/>
          <p:nvPr/>
        </p:nvSpPr>
        <p:spPr>
          <a:xfrm>
            <a:off x="4772004" y="107677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Historia</a:t>
            </a:r>
            <a:endParaRPr i="0" sz="1200" u="none" cap="none" strike="noStrike">
              <a:solidFill>
                <a:srgbClr val="222222"/>
              </a:solidFill>
              <a:latin typeface="DM Sans"/>
              <a:ea typeface="DM Sans"/>
              <a:cs typeface="DM Sans"/>
              <a:sym typeface="DM Sans"/>
            </a:endParaRPr>
          </a:p>
        </p:txBody>
      </p:sp>
      <p:cxnSp>
        <p:nvCxnSpPr>
          <p:cNvPr id="119" name="Google Shape;119;p30"/>
          <p:cNvCxnSpPr>
            <a:endCxn id="118" idx="1"/>
          </p:cNvCxnSpPr>
          <p:nvPr/>
        </p:nvCxnSpPr>
        <p:spPr>
          <a:xfrm>
            <a:off x="4098204" y="1377375"/>
            <a:ext cx="6738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0" name="Google Shape;120;p30"/>
          <p:cNvSpPr/>
          <p:nvPr/>
        </p:nvSpPr>
        <p:spPr>
          <a:xfrm>
            <a:off x="6851979" y="74607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Web Testing</a:t>
            </a:r>
            <a:endParaRPr i="0" sz="1200" u="none" cap="none" strike="noStrike">
              <a:solidFill>
                <a:srgbClr val="222222"/>
              </a:solidFill>
              <a:latin typeface="DM Sans"/>
              <a:ea typeface="DM Sans"/>
              <a:cs typeface="DM Sans"/>
              <a:sym typeface="DM Sans"/>
            </a:endParaRPr>
          </a:p>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Diferencias/Similitudes</a:t>
            </a:r>
            <a:endParaRPr i="0" sz="1200" u="none" cap="none" strike="noStrike">
              <a:solidFill>
                <a:srgbClr val="222222"/>
              </a:solidFill>
              <a:latin typeface="DM Sans"/>
              <a:ea typeface="DM Sans"/>
              <a:cs typeface="DM Sans"/>
              <a:sym typeface="DM Sans"/>
            </a:endParaRPr>
          </a:p>
        </p:txBody>
      </p:sp>
      <p:cxnSp>
        <p:nvCxnSpPr>
          <p:cNvPr id="121" name="Google Shape;121;p30"/>
          <p:cNvCxnSpPr>
            <a:stCxn id="118" idx="3"/>
            <a:endCxn id="120" idx="1"/>
          </p:cNvCxnSpPr>
          <p:nvPr/>
        </p:nvCxnSpPr>
        <p:spPr>
          <a:xfrm flipH="1" rot="10800000">
            <a:off x="6429804" y="1047375"/>
            <a:ext cx="422100" cy="330600"/>
          </a:xfrm>
          <a:prstGeom prst="bentConnector3">
            <a:avLst>
              <a:gd fmla="val 50009" name="adj1"/>
            </a:avLst>
          </a:prstGeom>
          <a:noFill/>
          <a:ln cap="flat" cmpd="sng" w="9525">
            <a:solidFill>
              <a:srgbClr val="CCCCCC"/>
            </a:solidFill>
            <a:prstDash val="solid"/>
            <a:round/>
            <a:headEnd len="sm" w="sm" type="none"/>
            <a:tailEnd len="med" w="med" type="oval"/>
          </a:ln>
        </p:spPr>
      </p:cxnSp>
      <p:sp>
        <p:nvSpPr>
          <p:cNvPr id="122" name="Google Shape;122;p30"/>
          <p:cNvSpPr/>
          <p:nvPr/>
        </p:nvSpPr>
        <p:spPr>
          <a:xfrm>
            <a:off x="6851904" y="15548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Hardware/Software</a:t>
            </a:r>
            <a:endParaRPr i="0" sz="1200" u="none" cap="none" strike="noStrike">
              <a:solidFill>
                <a:srgbClr val="222222"/>
              </a:solidFill>
              <a:latin typeface="DM Sans"/>
              <a:ea typeface="DM Sans"/>
              <a:cs typeface="DM Sans"/>
              <a:sym typeface="DM Sans"/>
            </a:endParaRPr>
          </a:p>
        </p:txBody>
      </p:sp>
      <p:cxnSp>
        <p:nvCxnSpPr>
          <p:cNvPr id="123" name="Google Shape;123;p30"/>
          <p:cNvCxnSpPr>
            <a:stCxn id="118" idx="3"/>
            <a:endCxn id="122" idx="1"/>
          </p:cNvCxnSpPr>
          <p:nvPr/>
        </p:nvCxnSpPr>
        <p:spPr>
          <a:xfrm>
            <a:off x="6429804" y="1377975"/>
            <a:ext cx="422100" cy="477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24" name="Google Shape;124;p30"/>
          <p:cNvSpPr/>
          <p:nvPr/>
        </p:nvSpPr>
        <p:spPr>
          <a:xfrm>
            <a:off x="6851904" y="239382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Tablets</a:t>
            </a:r>
            <a:endParaRPr i="0" sz="1200" u="none" cap="none" strike="noStrike">
              <a:solidFill>
                <a:srgbClr val="222222"/>
              </a:solidFill>
              <a:latin typeface="DM Sans"/>
              <a:ea typeface="DM Sans"/>
              <a:cs typeface="DM Sans"/>
              <a:sym typeface="DM Sans"/>
            </a:endParaRPr>
          </a:p>
        </p:txBody>
      </p:sp>
      <p:sp>
        <p:nvSpPr>
          <p:cNvPr id="125" name="Google Shape;125;p30"/>
          <p:cNvSpPr/>
          <p:nvPr/>
        </p:nvSpPr>
        <p:spPr>
          <a:xfrm>
            <a:off x="2705275" y="191900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s" sz="1200">
                <a:solidFill>
                  <a:srgbClr val="222222"/>
                </a:solidFill>
                <a:latin typeface="DM Sans"/>
                <a:ea typeface="DM Sans"/>
                <a:cs typeface="DM Sans"/>
                <a:sym typeface="DM Sans"/>
              </a:rPr>
              <a:t>Aplicación</a:t>
            </a:r>
            <a:r>
              <a:rPr i="0" lang="es" sz="1200" u="none" cap="none" strike="noStrike">
                <a:solidFill>
                  <a:srgbClr val="222222"/>
                </a:solidFill>
                <a:latin typeface="DM Sans"/>
                <a:ea typeface="DM Sans"/>
                <a:cs typeface="DM Sans"/>
                <a:sym typeface="DM Sans"/>
              </a:rPr>
              <a:t> Nativa</a:t>
            </a:r>
            <a:endParaRPr i="0" sz="1200" u="none" cap="none" strike="noStrike">
              <a:solidFill>
                <a:srgbClr val="222222"/>
              </a:solidFill>
              <a:latin typeface="DM Sans"/>
              <a:ea typeface="DM Sans"/>
              <a:cs typeface="DM Sans"/>
              <a:sym typeface="DM Sans"/>
            </a:endParaRPr>
          </a:p>
        </p:txBody>
      </p:sp>
      <p:cxnSp>
        <p:nvCxnSpPr>
          <p:cNvPr id="126" name="Google Shape;126;p30"/>
          <p:cNvCxnSpPr>
            <a:stCxn id="111" idx="3"/>
            <a:endCxn id="125" idx="1"/>
          </p:cNvCxnSpPr>
          <p:nvPr/>
        </p:nvCxnSpPr>
        <p:spPr>
          <a:xfrm flipH="1" rot="10800000">
            <a:off x="2071400" y="2110400"/>
            <a:ext cx="633900" cy="2529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27" name="Google Shape;127;p30"/>
          <p:cNvSpPr/>
          <p:nvPr/>
        </p:nvSpPr>
        <p:spPr>
          <a:xfrm>
            <a:off x="2705275" y="238035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lang="es" sz="1200">
                <a:solidFill>
                  <a:srgbClr val="222222"/>
                </a:solidFill>
                <a:latin typeface="DM Sans"/>
                <a:ea typeface="DM Sans"/>
                <a:cs typeface="DM Sans"/>
                <a:sym typeface="DM Sans"/>
              </a:rPr>
              <a:t>Aplicación</a:t>
            </a:r>
            <a:r>
              <a:rPr i="0" lang="es" sz="1200" u="none" cap="none" strike="noStrike">
                <a:solidFill>
                  <a:srgbClr val="222222"/>
                </a:solidFill>
                <a:latin typeface="DM Sans"/>
                <a:ea typeface="DM Sans"/>
                <a:cs typeface="DM Sans"/>
                <a:sym typeface="DM Sans"/>
              </a:rPr>
              <a:t> Web</a:t>
            </a:r>
            <a:endParaRPr i="0" sz="1200" u="none" cap="none" strike="noStrike">
              <a:solidFill>
                <a:srgbClr val="222222"/>
              </a:solidFill>
              <a:latin typeface="DM Sans"/>
              <a:ea typeface="DM Sans"/>
              <a:cs typeface="DM Sans"/>
              <a:sym typeface="DM Sans"/>
            </a:endParaRPr>
          </a:p>
        </p:txBody>
      </p:sp>
      <p:cxnSp>
        <p:nvCxnSpPr>
          <p:cNvPr id="128" name="Google Shape;128;p30"/>
          <p:cNvCxnSpPr>
            <a:stCxn id="111" idx="3"/>
            <a:endCxn id="127" idx="1"/>
          </p:cNvCxnSpPr>
          <p:nvPr/>
        </p:nvCxnSpPr>
        <p:spPr>
          <a:xfrm>
            <a:off x="2071400" y="2363300"/>
            <a:ext cx="633900" cy="208500"/>
          </a:xfrm>
          <a:prstGeom prst="bentConnector3">
            <a:avLst>
              <a:gd fmla="val 49998" name="adj1"/>
            </a:avLst>
          </a:prstGeom>
          <a:noFill/>
          <a:ln cap="flat" cmpd="sng" w="9525">
            <a:solidFill>
              <a:srgbClr val="CCCCCC"/>
            </a:solidFill>
            <a:prstDash val="solid"/>
            <a:round/>
            <a:headEnd len="sm" w="sm" type="none"/>
            <a:tailEnd len="med" w="med" type="oval"/>
          </a:ln>
        </p:spPr>
      </p:cxnSp>
      <p:sp>
        <p:nvSpPr>
          <p:cNvPr id="129" name="Google Shape;129;p30"/>
          <p:cNvSpPr/>
          <p:nvPr/>
        </p:nvSpPr>
        <p:spPr>
          <a:xfrm>
            <a:off x="2705300" y="292295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Android</a:t>
            </a:r>
            <a:endParaRPr i="0" sz="1200" u="none" cap="none" strike="noStrike">
              <a:solidFill>
                <a:srgbClr val="222222"/>
              </a:solidFill>
              <a:latin typeface="DM Sans"/>
              <a:ea typeface="DM Sans"/>
              <a:cs typeface="DM Sans"/>
              <a:sym typeface="DM Sans"/>
            </a:endParaRPr>
          </a:p>
        </p:txBody>
      </p:sp>
      <p:cxnSp>
        <p:nvCxnSpPr>
          <p:cNvPr id="130" name="Google Shape;130;p30"/>
          <p:cNvCxnSpPr>
            <a:endCxn id="129" idx="1"/>
          </p:cNvCxnSpPr>
          <p:nvPr/>
        </p:nvCxnSpPr>
        <p:spPr>
          <a:xfrm flipH="1" rot="10800000">
            <a:off x="2071400" y="3114350"/>
            <a:ext cx="633900" cy="252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1" name="Google Shape;131;p30"/>
          <p:cNvSpPr/>
          <p:nvPr/>
        </p:nvSpPr>
        <p:spPr>
          <a:xfrm>
            <a:off x="2705300" y="338430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iOS</a:t>
            </a:r>
            <a:endParaRPr i="0" sz="1200" u="none" cap="none" strike="noStrike">
              <a:solidFill>
                <a:srgbClr val="222222"/>
              </a:solidFill>
              <a:latin typeface="DM Sans"/>
              <a:ea typeface="DM Sans"/>
              <a:cs typeface="DM Sans"/>
              <a:sym typeface="DM Sans"/>
            </a:endParaRPr>
          </a:p>
        </p:txBody>
      </p:sp>
      <p:cxnSp>
        <p:nvCxnSpPr>
          <p:cNvPr id="132" name="Google Shape;132;p30"/>
          <p:cNvCxnSpPr>
            <a:endCxn id="131" idx="1"/>
          </p:cNvCxnSpPr>
          <p:nvPr/>
        </p:nvCxnSpPr>
        <p:spPr>
          <a:xfrm>
            <a:off x="2071400" y="3367200"/>
            <a:ext cx="633900" cy="2085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3" name="Google Shape;133;p30"/>
          <p:cNvCxnSpPr/>
          <p:nvPr/>
        </p:nvCxnSpPr>
        <p:spPr>
          <a:xfrm rot="10800000">
            <a:off x="4363050" y="3114350"/>
            <a:ext cx="633900" cy="252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34" name="Google Shape;134;p30"/>
          <p:cNvCxnSpPr/>
          <p:nvPr/>
        </p:nvCxnSpPr>
        <p:spPr>
          <a:xfrm flipH="1">
            <a:off x="4363050" y="3367200"/>
            <a:ext cx="633900" cy="2085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5" name="Google Shape;135;p30"/>
          <p:cNvSpPr/>
          <p:nvPr/>
        </p:nvSpPr>
        <p:spPr>
          <a:xfrm>
            <a:off x="4997000" y="3153625"/>
            <a:ext cx="19143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Otros Sistemas Operativos</a:t>
            </a:r>
            <a:endParaRPr i="0" sz="1200" u="none" cap="none" strike="noStrike">
              <a:solidFill>
                <a:srgbClr val="222222"/>
              </a:solidFill>
              <a:latin typeface="DM Sans"/>
              <a:ea typeface="DM Sans"/>
              <a:cs typeface="DM Sans"/>
              <a:sym typeface="DM Sans"/>
            </a:endParaRPr>
          </a:p>
        </p:txBody>
      </p:sp>
      <p:sp>
        <p:nvSpPr>
          <p:cNvPr id="136" name="Google Shape;136;p30"/>
          <p:cNvSpPr/>
          <p:nvPr/>
        </p:nvSpPr>
        <p:spPr>
          <a:xfrm>
            <a:off x="2705300" y="390980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Herramientas Android</a:t>
            </a:r>
            <a:endParaRPr i="0" sz="1200" u="none" cap="none" strike="noStrike">
              <a:solidFill>
                <a:srgbClr val="222222"/>
              </a:solidFill>
              <a:latin typeface="DM Sans"/>
              <a:ea typeface="DM Sans"/>
              <a:cs typeface="DM Sans"/>
              <a:sym typeface="DM Sans"/>
            </a:endParaRPr>
          </a:p>
        </p:txBody>
      </p:sp>
      <p:cxnSp>
        <p:nvCxnSpPr>
          <p:cNvPr id="137" name="Google Shape;137;p30"/>
          <p:cNvCxnSpPr>
            <a:endCxn id="136" idx="1"/>
          </p:cNvCxnSpPr>
          <p:nvPr/>
        </p:nvCxnSpPr>
        <p:spPr>
          <a:xfrm flipH="1" rot="10800000">
            <a:off x="2071400" y="4101200"/>
            <a:ext cx="633900" cy="2529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38" name="Google Shape;138;p30"/>
          <p:cNvSpPr/>
          <p:nvPr/>
        </p:nvSpPr>
        <p:spPr>
          <a:xfrm>
            <a:off x="2705300" y="4371150"/>
            <a:ext cx="16578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Herramientas iOS</a:t>
            </a:r>
            <a:endParaRPr i="0" sz="1200" u="none" cap="none" strike="noStrike">
              <a:solidFill>
                <a:srgbClr val="222222"/>
              </a:solidFill>
              <a:latin typeface="DM Sans"/>
              <a:ea typeface="DM Sans"/>
              <a:cs typeface="DM Sans"/>
              <a:sym typeface="DM Sans"/>
            </a:endParaRPr>
          </a:p>
        </p:txBody>
      </p:sp>
      <p:cxnSp>
        <p:nvCxnSpPr>
          <p:cNvPr id="139" name="Google Shape;139;p30"/>
          <p:cNvCxnSpPr>
            <a:endCxn id="138" idx="1"/>
          </p:cNvCxnSpPr>
          <p:nvPr/>
        </p:nvCxnSpPr>
        <p:spPr>
          <a:xfrm>
            <a:off x="2071400" y="4354050"/>
            <a:ext cx="633900" cy="2085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40" name="Google Shape;140;p30"/>
          <p:cNvCxnSpPr/>
          <p:nvPr/>
        </p:nvCxnSpPr>
        <p:spPr>
          <a:xfrm rot="10800000">
            <a:off x="4363050" y="4101200"/>
            <a:ext cx="633900" cy="2529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41" name="Google Shape;141;p30"/>
          <p:cNvCxnSpPr/>
          <p:nvPr/>
        </p:nvCxnSpPr>
        <p:spPr>
          <a:xfrm flipH="1">
            <a:off x="4363050" y="4354050"/>
            <a:ext cx="633900" cy="2085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42" name="Google Shape;142;p30"/>
          <p:cNvSpPr/>
          <p:nvPr/>
        </p:nvSpPr>
        <p:spPr>
          <a:xfrm>
            <a:off x="4997000" y="4140475"/>
            <a:ext cx="1914300" cy="3828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Herramientas Ambos</a:t>
            </a:r>
            <a:endParaRPr i="0" sz="1200" u="none" cap="none" strike="noStrike">
              <a:solidFill>
                <a:srgbClr val="222222"/>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6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Concepto</a:t>
            </a:r>
            <a:endParaRPr b="1" sz="4000">
              <a:solidFill>
                <a:schemeClr val="dk1"/>
              </a:solidFill>
              <a:latin typeface="DM Sans"/>
              <a:ea typeface="DM Sans"/>
              <a:cs typeface="DM Sans"/>
              <a:sym typeface="DM Sans"/>
            </a:endParaRPr>
          </a:p>
        </p:txBody>
      </p:sp>
      <p:sp>
        <p:nvSpPr>
          <p:cNvPr id="390" name="Google Shape;390;p66"/>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iOS es el sistema operativo desarrollado por Apple para todos sus dispositivos.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Originalmente fue desarrollado para iPhone, hoy en día también se encuentra en su iPad y iPod touch, entre otros.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Apple no permite la instalación de iOS en hardware de terceros.</a:t>
            </a:r>
            <a:endParaRPr sz="1350">
              <a:latin typeface="DM Sans"/>
              <a:ea typeface="DM Sans"/>
              <a:cs typeface="DM Sans"/>
              <a:sym typeface="DM Sans"/>
            </a:endParaRPr>
          </a:p>
        </p:txBody>
      </p:sp>
      <p:pic>
        <p:nvPicPr>
          <p:cNvPr id="391" name="Google Shape;391;p66"/>
          <p:cNvPicPr preferRelativeResize="0"/>
          <p:nvPr/>
        </p:nvPicPr>
        <p:blipFill rotWithShape="1">
          <a:blip r:embed="rId3">
            <a:alphaModFix/>
          </a:blip>
          <a:srcRect b="0" l="0" r="0" t="0"/>
          <a:stretch/>
        </p:blipFill>
        <p:spPr>
          <a:xfrm>
            <a:off x="5518850" y="1441575"/>
            <a:ext cx="3118001" cy="2172148"/>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Características</a:t>
            </a:r>
            <a:endParaRPr b="1" sz="4000">
              <a:solidFill>
                <a:schemeClr val="dk1"/>
              </a:solidFill>
              <a:latin typeface="DM Sans"/>
              <a:ea typeface="DM Sans"/>
              <a:cs typeface="DM Sans"/>
              <a:sym typeface="DM Sans"/>
            </a:endParaRPr>
          </a:p>
        </p:txBody>
      </p:sp>
      <p:sp>
        <p:nvSpPr>
          <p:cNvPr id="397" name="Google Shape;397;p6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iOS posee un par de características intrínsecas al S.O. pero uno de los detalles que hace a este sistema lo que es es su nivel de seguridad, debido a que es un S.O. cerrado y todas las aplicaciones pasan por un chequeo previo de la gente de Apple. </a:t>
            </a:r>
            <a:endParaRPr sz="1350">
              <a:latin typeface="DM Sans"/>
              <a:ea typeface="DM Sans"/>
              <a:cs typeface="DM Sans"/>
              <a:sym typeface="DM Sans"/>
            </a:endParaRPr>
          </a:p>
        </p:txBody>
      </p:sp>
      <p:sp>
        <p:nvSpPr>
          <p:cNvPr id="398" name="Google Shape;398;p67"/>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Por otro lado, como el desarrollo de iOS está hecho en base a un hardware, hace que siempre pueda aprovecharlo al máximo.</a:t>
            </a:r>
            <a:endParaRPr sz="1350">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8"/>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a:t>
            </a:r>
            <a:endParaRPr b="1" sz="3500">
              <a:solidFill>
                <a:schemeClr val="lt1"/>
              </a:solidFill>
              <a:latin typeface="DM Sans"/>
              <a:ea typeface="DM Sans"/>
              <a:cs typeface="DM Sans"/>
              <a:sym typeface="DM Sans"/>
            </a:endParaRPr>
          </a:p>
        </p:txBody>
      </p:sp>
      <p:pic>
        <p:nvPicPr>
          <p:cNvPr id="405" name="Google Shape;405;p68"/>
          <p:cNvPicPr preferRelativeResize="0"/>
          <p:nvPr/>
        </p:nvPicPr>
        <p:blipFill rotWithShape="1">
          <a:blip r:embed="rId3">
            <a:alphaModFix/>
          </a:blip>
          <a:srcRect b="0" l="0" r="0" t="0"/>
          <a:stretch/>
        </p:blipFill>
        <p:spPr>
          <a:xfrm>
            <a:off x="1988750" y="1297650"/>
            <a:ext cx="5166495" cy="31004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Otros sistemas operativos</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S.O. menos conocidos</a:t>
            </a:r>
            <a:endParaRPr b="1" sz="4000">
              <a:solidFill>
                <a:schemeClr val="dk1"/>
              </a:solidFill>
              <a:latin typeface="DM Sans"/>
              <a:ea typeface="DM Sans"/>
              <a:cs typeface="DM Sans"/>
              <a:sym typeface="DM Sans"/>
            </a:endParaRPr>
          </a:p>
        </p:txBody>
      </p:sp>
      <p:sp>
        <p:nvSpPr>
          <p:cNvPr id="416" name="Google Shape;416;p70"/>
          <p:cNvSpPr txBox="1"/>
          <p:nvPr/>
        </p:nvSpPr>
        <p:spPr>
          <a:xfrm>
            <a:off x="473350" y="1908175"/>
            <a:ext cx="7456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ya hablamos previamente, existen otros Sistemas Operativos en el mercado menos conocidos, pero no por eso tienen que ser dejados de lado. Entre ellos podemos destacar Ubuntu Touch, Blackberry OS y Tizen, como los otros tres competidores en menor escala.</a:t>
            </a:r>
            <a:endParaRPr sz="1350">
              <a:latin typeface="DM Sans"/>
              <a:ea typeface="DM Sans"/>
              <a:cs typeface="DM Sans"/>
              <a:sym typeface="DM Sans"/>
            </a:endParaRPr>
          </a:p>
        </p:txBody>
      </p:sp>
      <p:pic>
        <p:nvPicPr>
          <p:cNvPr id="417" name="Google Shape;417;p70"/>
          <p:cNvPicPr preferRelativeResize="0"/>
          <p:nvPr/>
        </p:nvPicPr>
        <p:blipFill rotWithShape="1">
          <a:blip r:embed="rId3">
            <a:alphaModFix/>
          </a:blip>
          <a:srcRect b="0" l="0" r="0" t="0"/>
          <a:stretch/>
        </p:blipFill>
        <p:spPr>
          <a:xfrm>
            <a:off x="1252400" y="3199375"/>
            <a:ext cx="1777825" cy="826775"/>
          </a:xfrm>
          <a:prstGeom prst="rect">
            <a:avLst/>
          </a:prstGeom>
          <a:noFill/>
          <a:ln>
            <a:noFill/>
          </a:ln>
        </p:spPr>
      </p:pic>
      <p:pic>
        <p:nvPicPr>
          <p:cNvPr id="418" name="Google Shape;418;p70"/>
          <p:cNvPicPr preferRelativeResize="0"/>
          <p:nvPr/>
        </p:nvPicPr>
        <p:blipFill rotWithShape="1">
          <a:blip r:embed="rId4">
            <a:alphaModFix/>
          </a:blip>
          <a:srcRect b="0" l="0" r="0" t="0"/>
          <a:stretch/>
        </p:blipFill>
        <p:spPr>
          <a:xfrm>
            <a:off x="3496150" y="3146025"/>
            <a:ext cx="1566325" cy="880125"/>
          </a:xfrm>
          <a:prstGeom prst="rect">
            <a:avLst/>
          </a:prstGeom>
          <a:noFill/>
          <a:ln>
            <a:noFill/>
          </a:ln>
        </p:spPr>
      </p:pic>
      <p:pic>
        <p:nvPicPr>
          <p:cNvPr id="419" name="Google Shape;419;p70"/>
          <p:cNvPicPr preferRelativeResize="0"/>
          <p:nvPr/>
        </p:nvPicPr>
        <p:blipFill rotWithShape="1">
          <a:blip r:embed="rId5">
            <a:alphaModFix/>
          </a:blip>
          <a:srcRect b="0" l="0" r="0" t="0"/>
          <a:stretch/>
        </p:blipFill>
        <p:spPr>
          <a:xfrm>
            <a:off x="5766943" y="3292810"/>
            <a:ext cx="1777825" cy="58654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71"/>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Herramientas para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Mobile </a:t>
            </a:r>
            <a:r>
              <a:rPr b="1" lang="es" sz="4000">
                <a:solidFill>
                  <a:srgbClr val="EAFF6A"/>
                </a:solidFill>
                <a:latin typeface="DM Sans"/>
                <a:ea typeface="DM Sans"/>
                <a:cs typeface="DM Sans"/>
                <a:sym typeface="DM Sans"/>
              </a:rPr>
              <a:t>Testing</a:t>
            </a:r>
            <a:endParaRPr b="1" sz="4000">
              <a:solidFill>
                <a:srgbClr val="EAFF6A"/>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 para android</a:t>
            </a:r>
            <a:endParaRPr b="1" sz="4000">
              <a:solidFill>
                <a:schemeClr val="dk1"/>
              </a:solidFill>
              <a:latin typeface="DM Sans"/>
              <a:ea typeface="DM Sans"/>
              <a:cs typeface="DM Sans"/>
              <a:sym typeface="DM Sans"/>
            </a:endParaRPr>
          </a:p>
        </p:txBody>
      </p:sp>
      <p:sp>
        <p:nvSpPr>
          <p:cNvPr id="430" name="Google Shape;430;p72"/>
          <p:cNvSpPr txBox="1"/>
          <p:nvPr/>
        </p:nvSpPr>
        <p:spPr>
          <a:xfrm>
            <a:off x="473350" y="1908175"/>
            <a:ext cx="7456200" cy="808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Android Visual Studio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Inspect Chrome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Logcat</a:t>
            </a:r>
            <a:endParaRPr sz="1350">
              <a:latin typeface="DM Sans"/>
              <a:ea typeface="DM Sans"/>
              <a:cs typeface="DM Sans"/>
              <a:sym typeface="DM Sans"/>
            </a:endParaRPr>
          </a:p>
        </p:txBody>
      </p:sp>
      <p:pic>
        <p:nvPicPr>
          <p:cNvPr id="431" name="Google Shape;431;p72"/>
          <p:cNvPicPr preferRelativeResize="0"/>
          <p:nvPr/>
        </p:nvPicPr>
        <p:blipFill rotWithShape="1">
          <a:blip r:embed="rId3">
            <a:alphaModFix/>
          </a:blip>
          <a:srcRect b="0" l="0" r="0" t="0"/>
          <a:stretch/>
        </p:blipFill>
        <p:spPr>
          <a:xfrm>
            <a:off x="5525654" y="1771925"/>
            <a:ext cx="794349" cy="944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7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Emuladores y Simuladores</a:t>
            </a:r>
            <a:endParaRPr b="1" sz="3500">
              <a:solidFill>
                <a:schemeClr val="lt1"/>
              </a:solidFill>
              <a:latin typeface="DM Sans"/>
              <a:ea typeface="DM Sans"/>
              <a:cs typeface="DM Sans"/>
              <a:sym typeface="DM Sans"/>
            </a:endParaRPr>
          </a:p>
        </p:txBody>
      </p:sp>
      <p:pic>
        <p:nvPicPr>
          <p:cNvPr id="438" name="Google Shape;438;p73"/>
          <p:cNvPicPr preferRelativeResize="0"/>
          <p:nvPr/>
        </p:nvPicPr>
        <p:blipFill rotWithShape="1">
          <a:blip r:embed="rId3">
            <a:alphaModFix/>
          </a:blip>
          <a:srcRect b="0" l="0" r="0" t="0"/>
          <a:stretch/>
        </p:blipFill>
        <p:spPr>
          <a:xfrm>
            <a:off x="6264088" y="1449161"/>
            <a:ext cx="1338912" cy="829850"/>
          </a:xfrm>
          <a:prstGeom prst="rect">
            <a:avLst/>
          </a:prstGeom>
          <a:noFill/>
          <a:ln>
            <a:noFill/>
          </a:ln>
        </p:spPr>
      </p:pic>
      <p:pic>
        <p:nvPicPr>
          <p:cNvPr id="439" name="Google Shape;439;p73"/>
          <p:cNvPicPr preferRelativeResize="0"/>
          <p:nvPr/>
        </p:nvPicPr>
        <p:blipFill rotWithShape="1">
          <a:blip r:embed="rId4">
            <a:alphaModFix/>
          </a:blip>
          <a:srcRect b="0" l="0" r="0" t="0"/>
          <a:stretch/>
        </p:blipFill>
        <p:spPr>
          <a:xfrm>
            <a:off x="1066800" y="1581825"/>
            <a:ext cx="1330104" cy="894936"/>
          </a:xfrm>
          <a:prstGeom prst="rect">
            <a:avLst/>
          </a:prstGeom>
          <a:noFill/>
          <a:ln>
            <a:noFill/>
          </a:ln>
        </p:spPr>
      </p:pic>
      <p:pic>
        <p:nvPicPr>
          <p:cNvPr id="440" name="Google Shape;440;p73"/>
          <p:cNvPicPr preferRelativeResize="0"/>
          <p:nvPr/>
        </p:nvPicPr>
        <p:blipFill rotWithShape="1">
          <a:blip r:embed="rId5">
            <a:alphaModFix/>
          </a:blip>
          <a:srcRect b="0" l="0" r="0" t="0"/>
          <a:stretch/>
        </p:blipFill>
        <p:spPr>
          <a:xfrm>
            <a:off x="2772461" y="2233207"/>
            <a:ext cx="3325400" cy="1919618"/>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Emuladores</a:t>
            </a:r>
            <a:endParaRPr b="1" sz="4000">
              <a:solidFill>
                <a:schemeClr val="dk1"/>
              </a:solidFill>
              <a:latin typeface="DM Sans"/>
              <a:ea typeface="DM Sans"/>
              <a:cs typeface="DM Sans"/>
              <a:sym typeface="DM Sans"/>
            </a:endParaRPr>
          </a:p>
        </p:txBody>
      </p:sp>
      <p:sp>
        <p:nvSpPr>
          <p:cNvPr id="446" name="Google Shape;446;p74"/>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Es un programa y su función es que una computadora pueda ejecutar software escrito por otra plataforma. Este tipo de software permite emular consolas, máquinas y teléfonos celulares.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Herramientas utilizadas para ejecutar aplicaciones específicas de algún dispositivo como un celular.</a:t>
            </a:r>
            <a:endParaRPr sz="1350">
              <a:latin typeface="DM Sans"/>
              <a:ea typeface="DM Sans"/>
              <a:cs typeface="DM Sans"/>
              <a:sym typeface="DM Sans"/>
            </a:endParaRPr>
          </a:p>
        </p:txBody>
      </p:sp>
      <p:sp>
        <p:nvSpPr>
          <p:cNvPr id="447" name="Google Shape;447;p74"/>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En el caso de Android,el emulador lo que hace es recrear el hardware de un celular para hacer funcionar el sistema operativo Android sobre él.</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Simuladores</a:t>
            </a:r>
            <a:endParaRPr b="1" sz="4000">
              <a:solidFill>
                <a:schemeClr val="dk1"/>
              </a:solidFill>
              <a:latin typeface="DM Sans"/>
              <a:ea typeface="DM Sans"/>
              <a:cs typeface="DM Sans"/>
              <a:sym typeface="DM Sans"/>
            </a:endParaRPr>
          </a:p>
        </p:txBody>
      </p:sp>
      <p:sp>
        <p:nvSpPr>
          <p:cNvPr id="453" name="Google Shape;453;p75"/>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En una aplicación que se ejecuta en una Mac, tiene acceso a los recursos de una computadora, incluyendo la conexión de red, memoria etc.</a:t>
            </a:r>
            <a:endParaRPr sz="1350">
              <a:latin typeface="DM Sans"/>
              <a:ea typeface="DM Sans"/>
              <a:cs typeface="DM Sans"/>
              <a:sym typeface="DM Sans"/>
            </a:endParaRPr>
          </a:p>
        </p:txBody>
      </p:sp>
      <p:sp>
        <p:nvSpPr>
          <p:cNvPr id="454" name="Google Shape;454;p75"/>
          <p:cNvSpPr txBox="1"/>
          <p:nvPr/>
        </p:nvSpPr>
        <p:spPr>
          <a:xfrm>
            <a:off x="4527575" y="1908175"/>
            <a:ext cx="38346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Reproduce el comportamiento del programa</a:t>
            </a: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1"/>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48" name="Google Shape;148;p31"/>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49" name="Google Shape;149;p31"/>
          <p:cNvSpPr txBox="1"/>
          <p:nvPr/>
        </p:nvSpPr>
        <p:spPr>
          <a:xfrm>
            <a:off x="5865600" y="1479650"/>
            <a:ext cx="1928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600">
                <a:solidFill>
                  <a:srgbClr val="999999"/>
                </a:solidFill>
                <a:latin typeface="DM Sans"/>
                <a:ea typeface="DM Sans"/>
                <a:cs typeface="DM Sans"/>
                <a:sym typeface="DM Sans"/>
              </a:rPr>
              <a:t>11</a:t>
            </a:r>
            <a:endParaRPr b="1" sz="1600">
              <a:solidFill>
                <a:srgbClr val="999999"/>
              </a:solidFill>
              <a:latin typeface="DM Sans"/>
              <a:ea typeface="DM Sans"/>
              <a:cs typeface="DM Sans"/>
              <a:sym typeface="DM Sans"/>
            </a:endParaRPr>
          </a:p>
        </p:txBody>
      </p:sp>
      <p:cxnSp>
        <p:nvCxnSpPr>
          <p:cNvPr id="150" name="Google Shape;150;p31"/>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51" name="Google Shape;151;p31"/>
          <p:cNvSpPr txBox="1"/>
          <p:nvPr/>
        </p:nvSpPr>
        <p:spPr>
          <a:xfrm>
            <a:off x="586517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API testing</a:t>
            </a:r>
            <a:endParaRPr b="1" sz="1500">
              <a:solidFill>
                <a:srgbClr val="999999"/>
              </a:solidFill>
              <a:latin typeface="DM Sans"/>
              <a:ea typeface="DM Sans"/>
              <a:cs typeface="DM Sans"/>
              <a:sym typeface="DM Sans"/>
            </a:endParaRPr>
          </a:p>
        </p:txBody>
      </p:sp>
      <p:cxnSp>
        <p:nvCxnSpPr>
          <p:cNvPr id="152" name="Google Shape;152;p31"/>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53" name="Google Shape;153;p31"/>
          <p:cNvSpPr txBox="1"/>
          <p:nvPr/>
        </p:nvSpPr>
        <p:spPr>
          <a:xfrm>
            <a:off x="5731225" y="2683775"/>
            <a:ext cx="19287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Pruebas de servicios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SOAP y REST</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Herramientas para API testing</a:t>
            </a:r>
            <a:endParaRPr sz="1200">
              <a:solidFill>
                <a:schemeClr val="lt1"/>
              </a:solidFill>
              <a:latin typeface="DM Sans"/>
              <a:ea typeface="DM Sans"/>
              <a:cs typeface="DM Sans"/>
              <a:sym typeface="DM Sans"/>
            </a:endParaRPr>
          </a:p>
        </p:txBody>
      </p:sp>
      <p:pic>
        <p:nvPicPr>
          <p:cNvPr id="154" name="Google Shape;154;p31"/>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55" name="Google Shape;155;p31"/>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56" name="Google Shape;156;p31"/>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157" name="Google Shape;157;p31"/>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600">
                <a:solidFill>
                  <a:srgbClr val="999999"/>
                </a:solidFill>
                <a:latin typeface="DM Sans"/>
                <a:ea typeface="DM Sans"/>
                <a:cs typeface="DM Sans"/>
                <a:sym typeface="DM Sans"/>
              </a:rPr>
              <a:t>09</a:t>
            </a:r>
            <a:endParaRPr b="1" sz="1600">
              <a:solidFill>
                <a:srgbClr val="999999"/>
              </a:solidFill>
              <a:latin typeface="DM Sans"/>
              <a:ea typeface="DM Sans"/>
              <a:cs typeface="DM Sans"/>
              <a:sym typeface="DM Sans"/>
            </a:endParaRPr>
          </a:p>
        </p:txBody>
      </p:sp>
      <p:cxnSp>
        <p:nvCxnSpPr>
          <p:cNvPr id="158" name="Google Shape;158;p31"/>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59" name="Google Shape;159;p31"/>
          <p:cNvSpPr txBox="1"/>
          <p:nvPr/>
        </p:nvSpPr>
        <p:spPr>
          <a:xfrm>
            <a:off x="1306650"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999999"/>
                </a:solidFill>
                <a:latin typeface="DM Sans"/>
                <a:ea typeface="DM Sans"/>
                <a:cs typeface="DM Sans"/>
                <a:sym typeface="DM Sans"/>
              </a:rPr>
              <a:t>Pruebas de aplicaciones web</a:t>
            </a:r>
            <a:endParaRPr b="1" sz="1500">
              <a:solidFill>
                <a:srgbClr val="999999"/>
              </a:solidFill>
              <a:latin typeface="DM Sans"/>
              <a:ea typeface="DM Sans"/>
              <a:cs typeface="DM Sans"/>
              <a:sym typeface="DM Sans"/>
            </a:endParaRPr>
          </a:p>
        </p:txBody>
      </p:sp>
      <p:sp>
        <p:nvSpPr>
          <p:cNvPr id="160" name="Google Shape;160;p31"/>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200">
                <a:solidFill>
                  <a:srgbClr val="FFFFFF"/>
                </a:solidFill>
                <a:latin typeface="DM Sans"/>
                <a:ea typeface="DM Sans"/>
                <a:cs typeface="DM Sans"/>
                <a:sym typeface="DM Sans"/>
              </a:rPr>
              <a:t>10</a:t>
            </a:r>
            <a:endParaRPr b="1" sz="1600">
              <a:solidFill>
                <a:srgbClr val="999999"/>
              </a:solidFill>
              <a:latin typeface="DM Sans"/>
              <a:ea typeface="DM Sans"/>
              <a:cs typeface="DM Sans"/>
              <a:sym typeface="DM Sans"/>
            </a:endParaRPr>
          </a:p>
        </p:txBody>
      </p:sp>
      <p:cxnSp>
        <p:nvCxnSpPr>
          <p:cNvPr id="161" name="Google Shape;161;p31"/>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62" name="Google Shape;162;p31"/>
          <p:cNvSpPr txBox="1"/>
          <p:nvPr/>
        </p:nvSpPr>
        <p:spPr>
          <a:xfrm>
            <a:off x="3555225" y="190802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EAFF6A"/>
                </a:solidFill>
                <a:latin typeface="DM Sans"/>
                <a:ea typeface="DM Sans"/>
                <a:cs typeface="DM Sans"/>
                <a:sym typeface="DM Sans"/>
              </a:rPr>
              <a:t>Pruebas de aplicaciones mobile</a:t>
            </a:r>
            <a:endParaRPr b="1" sz="1500">
              <a:solidFill>
                <a:srgbClr val="EAFF6A"/>
              </a:solidFill>
              <a:latin typeface="DM Sans"/>
              <a:ea typeface="DM Sans"/>
              <a:cs typeface="DM Sans"/>
              <a:sym typeface="DM Sans"/>
            </a:endParaRPr>
          </a:p>
        </p:txBody>
      </p:sp>
      <p:cxnSp>
        <p:nvCxnSpPr>
          <p:cNvPr id="163" name="Google Shape;163;p31"/>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64" name="Google Shape;164;p31"/>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65" name="Google Shape;165;p31"/>
          <p:cNvSpPr txBox="1"/>
          <p:nvPr/>
        </p:nvSpPr>
        <p:spPr>
          <a:xfrm>
            <a:off x="3461250" y="2773200"/>
            <a:ext cx="2178000" cy="16776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Mobile Testing</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Aplicaciones Nativas o Web</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Sistemas Operativos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Herramientas para Mobile Testing</a:t>
            </a:r>
            <a:endParaRPr sz="1200">
              <a:solidFill>
                <a:srgbClr val="83AEFB"/>
              </a:solidFill>
              <a:latin typeface="DM Sans"/>
              <a:ea typeface="DM Sans"/>
              <a:cs typeface="DM Sans"/>
              <a:sym typeface="DM Sans"/>
            </a:endParaRPr>
          </a:p>
        </p:txBody>
      </p:sp>
      <p:sp>
        <p:nvSpPr>
          <p:cNvPr id="166" name="Google Shape;166;p31"/>
          <p:cNvSpPr txBox="1"/>
          <p:nvPr/>
        </p:nvSpPr>
        <p:spPr>
          <a:xfrm>
            <a:off x="1129925" y="2773200"/>
            <a:ext cx="2178000" cy="18624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Web Testing</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Diferencia entre paginas dinamicas y estaticas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Responsividad</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Herramientas para Web Testing</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Android Visual Studio</a:t>
            </a:r>
            <a:endParaRPr b="1" sz="4000">
              <a:solidFill>
                <a:schemeClr val="dk1"/>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a:t>
            </a:r>
            <a:endParaRPr b="1" sz="4000">
              <a:solidFill>
                <a:schemeClr val="dk1"/>
              </a:solidFill>
              <a:latin typeface="DM Sans"/>
              <a:ea typeface="DM Sans"/>
              <a:cs typeface="DM Sans"/>
              <a:sym typeface="DM Sans"/>
            </a:endParaRPr>
          </a:p>
        </p:txBody>
      </p:sp>
      <p:sp>
        <p:nvSpPr>
          <p:cNvPr id="465" name="Google Shape;465;p77"/>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Android Visual Studio es la herramienta más común usada para desarrollar aplicaciones nativas. Para la parte de testing, destacamos muchas utilidades como la posibilidad de emular distintos modelos de celulares, para poder hacer pruebas con apps desde la PC, así como pruebas unitarias y de instrumentación.</a:t>
            </a:r>
            <a:endParaRPr sz="1350">
              <a:latin typeface="DM Sans"/>
              <a:ea typeface="DM Sans"/>
              <a:cs typeface="DM Sans"/>
              <a:sym typeface="DM Sans"/>
            </a:endParaRPr>
          </a:p>
        </p:txBody>
      </p:sp>
      <p:pic>
        <p:nvPicPr>
          <p:cNvPr id="466" name="Google Shape;466;p77"/>
          <p:cNvPicPr preferRelativeResize="0"/>
          <p:nvPr/>
        </p:nvPicPr>
        <p:blipFill rotWithShape="1">
          <a:blip r:embed="rId3">
            <a:alphaModFix/>
          </a:blip>
          <a:srcRect b="0" l="0" r="0" t="0"/>
          <a:stretch/>
        </p:blipFill>
        <p:spPr>
          <a:xfrm>
            <a:off x="5658827" y="2050100"/>
            <a:ext cx="3032075" cy="9551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7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descr="En este tutorial de programación hago un repaso de todas las opciones que tenemos en el AVD Manager de #AndroidStudio. Veremos cómo crear un #Emulador de un dispositivo #Android y configurarlo a nuestro gusto.&#10;&#10;🔗  Redes y enlaces de interés: https://moure.dev&#10;👾  Discord: https://mouredev.com/discord&#10;▬▬▬▬▬▬▬▬▬▬▬▬▬▬▬▬▬▬▬▬▬▬▬▬▬▬▬▬▬▬▬▬▬▬▬▬▬▬&#10;🕹  Twitch | https://twitch.tv/mouredev (directos de Lunes a Viernes)&#10;🐦  Twitter | https://twitter.com/mouredev&#10;📷  Instagram | https://instagram.com/mouredev&#10;🎶  TikTok | https://tiktok.com/@mouredev&#10;🖥  GitHub | https://github.com/mouredev&#10;📩  Newsletter | http://newsletter.mouredev.com&#10;👕  Merchandising | https://tienda.mouredev.com&#10;▬▬▬▬▬▬▬▬▬▬▬▬▬▬▬▬▬▬▬▬▬▬▬▬▬▬▬▬▬▬▬▬▬▬▬▬▬▬&#10;🔔  SUSCRÍBETE Y ACTIVA LA CAMPANA: https://goo.gl/afPz3g&#10;🏆  COLABORA CON EL CANAL: https://www.youtube.com/mouredevapps/join&#10;▬▬▬▬▬▬▬▬▬▬▬▬▬▬▬▬▬▬▬▬▬▬▬▬▬▬▬▬▬▬▬▬▬▬▬▬▬▬&#10;💻  MI EQUIPO/SETUP:&#10;https://mouredev.com/setup&#10;https://www.amazon.es/shop/mouredev&#10;▬▬▬▬▬▬▬▬▬▬▬▬▬▬▬▬▬▬▬▬▬▬▬▬▬▬▬▬▬▬▬▬▬▬▬▬▬▬&#10;🎓  CURSO COMPLETO iOS 15 y Swift 5.5  DESDE CERO:&#10;https://www.udemy.com/course/swift_ios&#10;▬▬▬▬▬▬▬▬▬▬▬▬▬▬▬▬▬▬▬▬▬▬▬▬▬▬▬▬▬▬▬▬▬▬▬▬▬▬&#10;⏳  TWITIMER, LA APP PARA APRENDER PROGRAMACIÓN DE LA COMUNIDAD:&#10;https://twitimer.com&#10;▬▬▬▬▬▬▬▬▬▬▬▬▬▬▬▬▬▬▬▬▬▬▬▬▬▬▬▬▬▬▬▬▬▬▬▬▬▬&#10;⭐️  DESCUENTOS Y COLABORADORES:&#10;• Elgato: https://e.lga.to/MoureDev&#10;• Macnificos: https://macnificos.com/tienda/?tt=31560_12_407642_&amp;r=%2F&#10;• Hostinger: https://hostinger.com/mouredev (Cupón &quot;MOUREDEV&quot; descuento 7%)&#10;• MacPaw: https://macpaw.audw.net/c/2550109/94160/1733&#10;• ClickUp: https://clickup.com?fp_ref=brais66&amp;promo=MOUREDEV&#10;• GitKraken: https://www.gitkraken.com/invite/cZWhJq1v&#10;• NordVPN: https://nordvpn.org/mouredev&#10;• CodelyTV Pro: https://codely.tv/pro/mouredev &#10;▬▬▬▬▬▬▬▬▬▬▬▬▬▬▬▬▬▬▬▬▬▬▬▬▬▬▬▬▬▬▬▬▬▬▬▬▬▬&#10;► RECURSOS:&#10;• Cómo crear un proyecto Android en Android Studio: https://youtu.be/BQaxPwZWboA" id="472" name="Google Shape;472;p78" title="El EMULADOR Android: Conócelo A FONDO [TUTORIAL Android Studio] | Español | MoureDev by Brais Moure">
            <a:hlinkClick r:id="rId3"/>
          </p:cNvPr>
          <p:cNvPicPr preferRelativeResize="0"/>
          <p:nvPr/>
        </p:nvPicPr>
        <p:blipFill>
          <a:blip r:embed="rId4">
            <a:alphaModFix/>
          </a:blip>
          <a:stretch>
            <a:fillRect/>
          </a:stretch>
        </p:blipFill>
        <p:spPr>
          <a:xfrm>
            <a:off x="2146688" y="1056475"/>
            <a:ext cx="4850626" cy="36379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Inspect Chrome</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Mobile Web testing</a:t>
            </a:r>
            <a:endParaRPr b="1" sz="4000">
              <a:solidFill>
                <a:schemeClr val="dk1"/>
              </a:solidFill>
              <a:latin typeface="DM Sans"/>
              <a:ea typeface="DM Sans"/>
              <a:cs typeface="DM Sans"/>
              <a:sym typeface="DM Sans"/>
            </a:endParaRPr>
          </a:p>
        </p:txBody>
      </p:sp>
      <p:sp>
        <p:nvSpPr>
          <p:cNvPr id="483" name="Google Shape;483;p80"/>
          <p:cNvSpPr txBox="1"/>
          <p:nvPr/>
        </p:nvSpPr>
        <p:spPr>
          <a:xfrm>
            <a:off x="473350" y="1908175"/>
            <a:ext cx="7191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Desde esta herramienta que nos brinda chrome, podremos ver en vivo todas las llamadas que hace una web desde nuestra computadora local para ver fallas y otras cosas, como vimos la clase pasada desde la consola de desarrolladores.</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8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490" name="Google Shape;490;p81"/>
          <p:cNvPicPr preferRelativeResize="0"/>
          <p:nvPr/>
        </p:nvPicPr>
        <p:blipFill rotWithShape="1">
          <a:blip r:embed="rId3">
            <a:alphaModFix/>
          </a:blip>
          <a:srcRect b="0" l="0" r="0" t="0"/>
          <a:stretch/>
        </p:blipFill>
        <p:spPr>
          <a:xfrm>
            <a:off x="1340225" y="1279925"/>
            <a:ext cx="6342474" cy="313584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496" name="Google Shape;496;p82"/>
          <p:cNvSpPr txBox="1"/>
          <p:nvPr/>
        </p:nvSpPr>
        <p:spPr>
          <a:xfrm>
            <a:off x="473350" y="1626100"/>
            <a:ext cx="7169400" cy="321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Veremos cómo funciona el Inspect de Chrome para hacer pruebas en mobile web testing.</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Conectaremos el celular a la computadora.</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Habilitaremos el modo debug desde el celular.</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Abrimos chrome://inspect/ desde la computadora.</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Habilitaremos Discover USB devices.</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Seleccionaremos “Inspect”, desde la lista inferior donde vemos el celular conectado.</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Abrimos una pestaña nueva en chrome desde el celular y listo! Empezaremos a debuggear toda la página.</a:t>
            </a:r>
            <a:endParaRPr b="1" sz="2500">
              <a:solidFill>
                <a:srgbClr val="B7B7B7"/>
              </a:solidFill>
              <a:latin typeface="Helvetica Neue"/>
              <a:ea typeface="Helvetica Neue"/>
              <a:cs typeface="Helvetica Neue"/>
              <a:sym typeface="Helvetica Neue"/>
            </a:endParaRPr>
          </a:p>
        </p:txBody>
      </p:sp>
      <p:grpSp>
        <p:nvGrpSpPr>
          <p:cNvPr id="497" name="Google Shape;497;p82"/>
          <p:cNvGrpSpPr/>
          <p:nvPr/>
        </p:nvGrpSpPr>
        <p:grpSpPr>
          <a:xfrm>
            <a:off x="473351" y="619523"/>
            <a:ext cx="738900" cy="738900"/>
            <a:chOff x="473351" y="619523"/>
            <a:chExt cx="738900" cy="738900"/>
          </a:xfrm>
        </p:grpSpPr>
        <p:sp>
          <p:nvSpPr>
            <p:cNvPr id="498" name="Google Shape;498;p82"/>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2"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p83"/>
          <p:cNvSpPr txBox="1"/>
          <p:nvPr/>
        </p:nvSpPr>
        <p:spPr>
          <a:xfrm>
            <a:off x="987300" y="961950"/>
            <a:ext cx="7169400" cy="313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Pasos para configurar un celular android en modo desarrollador:</a:t>
            </a:r>
            <a:endParaRPr sz="2500">
              <a:solidFill>
                <a:srgbClr val="B7B7B7"/>
              </a:solidFill>
              <a:latin typeface="DM Sans"/>
              <a:ea typeface="DM Sans"/>
              <a:cs typeface="DM Sans"/>
              <a:sym typeface="DM Sans"/>
            </a:endParaRPr>
          </a:p>
          <a:p>
            <a:pPr indent="0" lvl="0" marL="0" rtl="0" algn="l">
              <a:spcBef>
                <a:spcPts val="0"/>
              </a:spcBef>
              <a:spcAft>
                <a:spcPts val="0"/>
              </a:spcAft>
              <a:buNone/>
            </a:pPr>
            <a:r>
              <a:t/>
            </a:r>
            <a:endParaRPr sz="2500">
              <a:solidFill>
                <a:srgbClr val="B7B7B7"/>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Ir a Configuración &gt; Acerca del dispositivo &gt; Número de compilación</a:t>
            </a:r>
            <a:endParaRPr sz="1350">
              <a:solidFill>
                <a:schemeClr val="lt1"/>
              </a:solidFill>
              <a:latin typeface="DM Sans"/>
              <a:ea typeface="DM Sans"/>
              <a:cs typeface="DM Sans"/>
              <a:sym typeface="DM Sans"/>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Tocar 7 veces</a:t>
            </a:r>
            <a:r>
              <a:rPr b="1" lang="es" sz="2500">
                <a:solidFill>
                  <a:srgbClr val="B7B7B7"/>
                </a:solidFill>
                <a:latin typeface="Helvetica Neue"/>
                <a:ea typeface="Helvetica Neue"/>
                <a:cs typeface="Helvetica Neue"/>
                <a:sym typeface="Helvetica Neue"/>
              </a:rPr>
              <a:t> </a:t>
            </a:r>
            <a:r>
              <a:rPr lang="es" sz="1350">
                <a:solidFill>
                  <a:schemeClr val="lt1"/>
                </a:solidFill>
                <a:latin typeface="DM Sans"/>
                <a:ea typeface="DM Sans"/>
                <a:cs typeface="DM Sans"/>
                <a:sym typeface="DM Sans"/>
              </a:rPr>
              <a:t>Número de compilación</a:t>
            </a:r>
            <a:endParaRPr sz="1350">
              <a:solidFill>
                <a:schemeClr val="lt1"/>
              </a:solidFill>
              <a:latin typeface="DM Sans"/>
              <a:ea typeface="DM Sans"/>
              <a:cs typeface="DM Sans"/>
              <a:sym typeface="DM Sans"/>
            </a:endParaRPr>
          </a:p>
          <a:p>
            <a:pPr indent="-314325" lvl="0" marL="457200" rtl="0" algn="l">
              <a:lnSpc>
                <a:spcPct val="159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Ir a Ajustes / Sistema / Avanzado / Opciones para desarrolladores</a:t>
            </a:r>
            <a:endParaRPr b="1" sz="1300">
              <a:solidFill>
                <a:srgbClr val="0C0C0C"/>
              </a:solidFill>
              <a:highlight>
                <a:srgbClr val="FFFFFF"/>
              </a:highlight>
            </a:endParaRPr>
          </a:p>
          <a:p>
            <a:pPr indent="-314325" lvl="0" marL="45720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 Buscar la opción que se llama «Depuración por USB» y activarla</a:t>
            </a:r>
            <a:endParaRPr sz="1350">
              <a:solidFill>
                <a:schemeClr val="lt1"/>
              </a:solidFill>
              <a:latin typeface="DM Sans"/>
              <a:ea typeface="DM Sans"/>
              <a:cs typeface="DM Sans"/>
              <a:sym typeface="DM Sans"/>
            </a:endParaRPr>
          </a:p>
          <a:p>
            <a:pPr indent="-314325" lvl="0" marL="457200" marR="0" rtl="0" algn="l">
              <a:lnSpc>
                <a:spcPct val="115000"/>
              </a:lnSpc>
              <a:spcBef>
                <a:spcPts val="0"/>
              </a:spcBef>
              <a:spcAft>
                <a:spcPts val="0"/>
              </a:spcAft>
              <a:buClr>
                <a:srgbClr val="EAFF6A"/>
              </a:buClr>
              <a:buSzPts val="1350"/>
              <a:buFont typeface="DM Sans"/>
              <a:buAutoNum type="arabicPeriod"/>
            </a:pPr>
            <a:r>
              <a:rPr lang="es" sz="1350">
                <a:solidFill>
                  <a:schemeClr val="lt1"/>
                </a:solidFill>
                <a:latin typeface="DM Sans"/>
                <a:ea typeface="DM Sans"/>
                <a:cs typeface="DM Sans"/>
                <a:sym typeface="DM Sans"/>
              </a:rPr>
              <a:t> Conectar el dispositivo a la computadora con un cable usb y aceptar la conexión</a:t>
            </a:r>
            <a:endParaRPr b="1" sz="1300">
              <a:solidFill>
                <a:srgbClr val="0C0C0C"/>
              </a:solidFill>
              <a:highlight>
                <a:srgbClr val="FFFFFF"/>
              </a:highlight>
            </a:endParaRPr>
          </a:p>
          <a:p>
            <a:pPr indent="0" lvl="0" marL="457200" rtl="0" algn="l">
              <a:lnSpc>
                <a:spcPct val="115000"/>
              </a:lnSpc>
              <a:spcBef>
                <a:spcPts val="800"/>
              </a:spcBef>
              <a:spcAft>
                <a:spcPts val="80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Logcat</a:t>
            </a:r>
            <a:endParaRPr b="1" sz="4000">
              <a:solidFill>
                <a:schemeClr val="dk1"/>
              </a:solidFill>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8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Logs desde comando</a:t>
            </a:r>
            <a:endParaRPr b="1" sz="4000">
              <a:solidFill>
                <a:schemeClr val="dk1"/>
              </a:solidFill>
              <a:latin typeface="DM Sans"/>
              <a:ea typeface="DM Sans"/>
              <a:cs typeface="DM Sans"/>
              <a:sym typeface="DM Sans"/>
            </a:endParaRPr>
          </a:p>
        </p:txBody>
      </p:sp>
      <p:sp>
        <p:nvSpPr>
          <p:cNvPr id="515" name="Google Shape;515;p85"/>
          <p:cNvSpPr txBox="1"/>
          <p:nvPr/>
        </p:nvSpPr>
        <p:spPr>
          <a:xfrm>
            <a:off x="473350" y="1908175"/>
            <a:ext cx="7191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Logcat es una herramienta de android que permite guardar los logs de todo lo que se fue ejecutando en un equipo android para ver qué está sucediendo con mucho mayor detalle.</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2"/>
          <p:cNvSpPr txBox="1"/>
          <p:nvPr/>
        </p:nvSpPr>
        <p:spPr>
          <a:xfrm>
            <a:off x="503950" y="1783325"/>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Mobile testing tiene muchas similitudes con web testing. Todas las pruebas UX/UI por ejemplo, no serán abordadas en la clase de hoy que son la misma teoría vista antes.</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 sz="2500">
                <a:solidFill>
                  <a:schemeClr val="lt1"/>
                </a:solidFill>
                <a:latin typeface="DM Sans"/>
                <a:ea typeface="DM Sans"/>
                <a:cs typeface="DM Sans"/>
                <a:sym typeface="DM Sans"/>
              </a:rPr>
              <a:t>Hoy daremos importancia a todo lo exclusivo del mobile testing.</a:t>
            </a:r>
            <a:endParaRPr sz="2500">
              <a:solidFill>
                <a:schemeClr val="lt1"/>
              </a:solidFill>
              <a:latin typeface="DM Sans"/>
              <a:ea typeface="DM Sans"/>
              <a:cs typeface="DM Sans"/>
              <a:sym typeface="DM Sans"/>
            </a:endParaRPr>
          </a:p>
        </p:txBody>
      </p:sp>
      <p:pic>
        <p:nvPicPr>
          <p:cNvPr id="172" name="Google Shape;172;p32"/>
          <p:cNvPicPr preferRelativeResize="0"/>
          <p:nvPr/>
        </p:nvPicPr>
        <p:blipFill rotWithShape="1">
          <a:blip r:embed="rId3">
            <a:alphaModFix/>
          </a:blip>
          <a:srcRect b="0" l="0" r="0" t="0"/>
          <a:stretch/>
        </p:blipFill>
        <p:spPr>
          <a:xfrm>
            <a:off x="4043575" y="726475"/>
            <a:ext cx="1056850" cy="10568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8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Herramientas para iOS</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Herramientas para iOS</a:t>
            </a:r>
            <a:endParaRPr b="1" sz="4000">
              <a:solidFill>
                <a:schemeClr val="dk1"/>
              </a:solidFill>
              <a:latin typeface="DM Sans"/>
              <a:ea typeface="DM Sans"/>
              <a:cs typeface="DM Sans"/>
              <a:sym typeface="DM Sans"/>
            </a:endParaRPr>
          </a:p>
        </p:txBody>
      </p:sp>
      <p:sp>
        <p:nvSpPr>
          <p:cNvPr id="526" name="Google Shape;526;p87"/>
          <p:cNvSpPr txBox="1"/>
          <p:nvPr/>
        </p:nvSpPr>
        <p:spPr>
          <a:xfrm>
            <a:off x="473350" y="1908175"/>
            <a:ext cx="7191000" cy="10158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Xcode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Instruments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Bitrise</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527" name="Google Shape;527;p87"/>
          <p:cNvPicPr preferRelativeResize="0"/>
          <p:nvPr/>
        </p:nvPicPr>
        <p:blipFill rotWithShape="1">
          <a:blip r:embed="rId3">
            <a:alphaModFix/>
          </a:blip>
          <a:srcRect b="0" l="0" r="0" t="0"/>
          <a:stretch/>
        </p:blipFill>
        <p:spPr>
          <a:xfrm>
            <a:off x="4832400" y="1695650"/>
            <a:ext cx="1321000" cy="13210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Xcode</a:t>
            </a:r>
            <a:endParaRPr b="1" sz="4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Extensión</a:t>
            </a:r>
            <a:endParaRPr b="1" sz="4000">
              <a:solidFill>
                <a:schemeClr val="dk1"/>
              </a:solidFill>
              <a:latin typeface="DM Sans"/>
              <a:ea typeface="DM Sans"/>
              <a:cs typeface="DM Sans"/>
              <a:sym typeface="DM Sans"/>
            </a:endParaRPr>
          </a:p>
        </p:txBody>
      </p:sp>
      <p:sp>
        <p:nvSpPr>
          <p:cNvPr id="538" name="Google Shape;538;p89"/>
          <p:cNvSpPr txBox="1"/>
          <p:nvPr/>
        </p:nvSpPr>
        <p:spPr>
          <a:xfrm>
            <a:off x="473350" y="1908175"/>
            <a:ext cx="7191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Instruments es una extensión de Xcode que permite hacer otro tipo de pruebas, principalmente pruebas de rendimiento y poder averiguar distintos problemas al respecto desde ahí.</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9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Bitrise</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Base de instalación</a:t>
            </a:r>
            <a:endParaRPr b="1" sz="4000">
              <a:solidFill>
                <a:schemeClr val="dk1"/>
              </a:solidFill>
              <a:latin typeface="DM Sans"/>
              <a:ea typeface="DM Sans"/>
              <a:cs typeface="DM Sans"/>
              <a:sym typeface="DM Sans"/>
            </a:endParaRPr>
          </a:p>
        </p:txBody>
      </p:sp>
      <p:sp>
        <p:nvSpPr>
          <p:cNvPr id="549" name="Google Shape;549;p91"/>
          <p:cNvSpPr txBox="1"/>
          <p:nvPr/>
        </p:nvSpPr>
        <p:spPr>
          <a:xfrm>
            <a:off x="473350" y="1908175"/>
            <a:ext cx="7191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sabemos, insertar una aplicación dentro de nuestro iPhone es un poco complejo. Para esto estamos trabajando con Bitrise. Como herramienta de Integración Continua, Bitrise nos permite hacer una instalación de nuestra aplicación a probar desde la plataforma donde los desarrolladores tendrán la última build deployada para que nosotros comencemos las pruebas.</a:t>
            </a:r>
            <a:endParaRPr sz="1350">
              <a:latin typeface="DM Sans"/>
              <a:ea typeface="DM Sans"/>
              <a:cs typeface="DM Sans"/>
              <a:sym typeface="DM Sans"/>
            </a:endParaRPr>
          </a:p>
        </p:txBody>
      </p:sp>
      <p:pic>
        <p:nvPicPr>
          <p:cNvPr id="550" name="Google Shape;550;p91"/>
          <p:cNvPicPr preferRelativeResize="0"/>
          <p:nvPr/>
        </p:nvPicPr>
        <p:blipFill rotWithShape="1">
          <a:blip r:embed="rId3">
            <a:alphaModFix/>
          </a:blip>
          <a:srcRect b="0" l="0" r="0" t="0"/>
          <a:stretch/>
        </p:blipFill>
        <p:spPr>
          <a:xfrm>
            <a:off x="2288450" y="3258625"/>
            <a:ext cx="3560800" cy="7715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Herramientas para</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ambos sistemas</a:t>
            </a:r>
            <a:endParaRPr b="1" sz="4000">
              <a:solidFill>
                <a:srgbClr val="EA90FF"/>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9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HTTP Debug Proxy -Fiddler</a:t>
            </a:r>
            <a:endParaRPr b="1" sz="4000">
              <a:solidFill>
                <a:schemeClr val="dk1"/>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9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Otro debugger</a:t>
            </a:r>
            <a:endParaRPr b="1" sz="4000">
              <a:solidFill>
                <a:schemeClr val="dk1"/>
              </a:solidFill>
              <a:latin typeface="DM Sans"/>
              <a:ea typeface="DM Sans"/>
              <a:cs typeface="DM Sans"/>
              <a:sym typeface="DM Sans"/>
            </a:endParaRPr>
          </a:p>
        </p:txBody>
      </p:sp>
      <p:sp>
        <p:nvSpPr>
          <p:cNvPr id="566" name="Google Shape;566;p94"/>
          <p:cNvSpPr txBox="1"/>
          <p:nvPr/>
        </p:nvSpPr>
        <p:spPr>
          <a:xfrm>
            <a:off x="473350" y="1908175"/>
            <a:ext cx="71910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Fiddler es similar a Charles Proxy, pero con una interfaz más amena para trabajar y algunas herramientas extra que la hacen al mismo tiempo más potente pero también más lenta.</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9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descr="Introducing Fiddler Everywhere — our first fully revamped GA release of Fiddler that works on all three popular operating systems — #Windows, #Mac &amp; #Linux.  &#10;&#10;In this video, we dive into how to use Fiddler to diagnose and debug network issues on both #iOS and #Android. We cover topics such as:&#10;&#10;•  Setting up Fiddler for capturing both iOS and Android traffic&#10;•  Looking at some real-world debugging scenarios&#10;•  A look at the new generation of Fiddler tooling, Fiddler Everywhere&#10;&#10;Download the new Fiddler Everywhere today: https://www.telerik.com/fiddler-everywhere" id="572" name="Google Shape;572;p95" title="How to Debug iOS &amp; Android Mobile Apps with #Fiddler">
            <a:hlinkClick r:id="rId3"/>
          </p:cNvPr>
          <p:cNvPicPr preferRelativeResize="0"/>
          <p:nvPr/>
        </p:nvPicPr>
        <p:blipFill>
          <a:blip r:embed="rId4">
            <a:alphaModFix/>
          </a:blip>
          <a:stretch>
            <a:fillRect/>
          </a:stretch>
        </p:blipFill>
        <p:spPr>
          <a:xfrm>
            <a:off x="2163525" y="1173625"/>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2"/>
                                        </p:tgtEl>
                                        <p:attrNameLst>
                                          <p:attrName>style.visibility</p:attrName>
                                        </p:attrNameLst>
                                      </p:cBhvr>
                                      <p:to>
                                        <p:strVal val="visible"/>
                                      </p:to>
                                    </p:set>
                                    <p:animEffect filter="fade" transition="in">
                                      <p:cBhvr>
                                        <p:cTn dur="1000"/>
                                        <p:tgtEl>
                                          <p:spTgt spid="5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Mobile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Testing</a:t>
            </a:r>
            <a:endParaRPr b="1" sz="4000">
              <a:solidFill>
                <a:srgbClr val="EAFF6A"/>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grpSp>
        <p:nvGrpSpPr>
          <p:cNvPr id="577" name="Google Shape;577;p96"/>
          <p:cNvGrpSpPr/>
          <p:nvPr/>
        </p:nvGrpSpPr>
        <p:grpSpPr>
          <a:xfrm>
            <a:off x="4202556" y="994173"/>
            <a:ext cx="738900" cy="738900"/>
            <a:chOff x="974706" y="2467173"/>
            <a:chExt cx="738900" cy="738900"/>
          </a:xfrm>
        </p:grpSpPr>
        <p:sp>
          <p:nvSpPr>
            <p:cNvPr id="578" name="Google Shape;578;p9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96"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0" name="Google Shape;580;p96"/>
          <p:cNvSpPr txBox="1"/>
          <p:nvPr/>
        </p:nvSpPr>
        <p:spPr>
          <a:xfrm>
            <a:off x="1461300" y="18208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Bugs en aplicaciones productivas móviles</a:t>
            </a:r>
            <a:endParaRPr b="1" sz="4000">
              <a:solidFill>
                <a:schemeClr val="dk1"/>
              </a:solidFill>
              <a:highlight>
                <a:srgbClr val="EAFF6A"/>
              </a:highlight>
              <a:latin typeface="DM Sans"/>
              <a:ea typeface="DM Sans"/>
              <a:cs typeface="DM Sans"/>
              <a:sym typeface="DM Sans"/>
            </a:endParaRPr>
          </a:p>
        </p:txBody>
      </p:sp>
      <p:sp>
        <p:nvSpPr>
          <p:cNvPr id="581" name="Google Shape;581;p96"/>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582" name="Google Shape;582;p96"/>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2000">
                <a:solidFill>
                  <a:srgbClr val="999999"/>
                </a:solidFill>
                <a:latin typeface="DM Sans"/>
                <a:ea typeface="DM Sans"/>
                <a:cs typeface="DM Sans"/>
                <a:sym typeface="DM Sans"/>
              </a:rPr>
              <a:t>Instalaremos un juego en nuestro celular y buscaremos bugs en él</a:t>
            </a:r>
            <a:endParaRPr sz="200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grpSp>
        <p:nvGrpSpPr>
          <p:cNvPr id="587" name="Google Shape;587;p97"/>
          <p:cNvGrpSpPr/>
          <p:nvPr/>
        </p:nvGrpSpPr>
        <p:grpSpPr>
          <a:xfrm>
            <a:off x="457347" y="468297"/>
            <a:ext cx="431074" cy="431074"/>
            <a:chOff x="974706" y="2467173"/>
            <a:chExt cx="738900" cy="738900"/>
          </a:xfrm>
        </p:grpSpPr>
        <p:sp>
          <p:nvSpPr>
            <p:cNvPr id="588" name="Google Shape;588;p97"/>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9" name="Google Shape;589;p97"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90" name="Google Shape;590;p97"/>
          <p:cNvSpPr txBox="1"/>
          <p:nvPr/>
        </p:nvSpPr>
        <p:spPr>
          <a:xfrm>
            <a:off x="329175" y="1112375"/>
            <a:ext cx="5427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Bugs en aplicaciones productivas móviles</a:t>
            </a:r>
            <a:endParaRPr b="1" sz="4000">
              <a:solidFill>
                <a:schemeClr val="dk1"/>
              </a:solidFill>
              <a:latin typeface="DM Sans"/>
              <a:ea typeface="DM Sans"/>
              <a:cs typeface="DM Sans"/>
              <a:sym typeface="DM Sans"/>
            </a:endParaRPr>
          </a:p>
        </p:txBody>
      </p:sp>
      <p:pic>
        <p:nvPicPr>
          <p:cNvPr id="591" name="Google Shape;591;p97"/>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92" name="Google Shape;592;p97"/>
          <p:cNvSpPr txBox="1"/>
          <p:nvPr/>
        </p:nvSpPr>
        <p:spPr>
          <a:xfrm>
            <a:off x="549525" y="271093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Descripción de la actividad. </a:t>
            </a:r>
            <a:endParaRPr b="1"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Descargamos este juego del Play Store de Android (Goat Rampage Simulator 3D), y tendremos </a:t>
            </a:r>
            <a:r>
              <a:rPr b="1" lang="es" sz="1350">
                <a:latin typeface="DM Sans"/>
                <a:ea typeface="DM Sans"/>
                <a:cs typeface="DM Sans"/>
                <a:sym typeface="DM Sans"/>
              </a:rPr>
              <a:t>15 minutos</a:t>
            </a:r>
            <a:r>
              <a:rPr lang="es" sz="1350">
                <a:latin typeface="DM Sans"/>
                <a:ea typeface="DM Sans"/>
                <a:cs typeface="DM Sans"/>
                <a:sym typeface="DM Sans"/>
              </a:rPr>
              <a:t> para reirnos y trabajar. Busquen la mayor cantidad de bugs, y vayan tomando nota de ellos.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Luego realizaremos una puesta en común de lo que encontraron</a:t>
            </a:r>
            <a:endParaRPr sz="1350">
              <a:latin typeface="DM Sans"/>
              <a:ea typeface="DM Sans"/>
              <a:cs typeface="DM Sans"/>
              <a:sym typeface="DM Sans"/>
            </a:endParaRPr>
          </a:p>
        </p:txBody>
      </p:sp>
      <p:sp>
        <p:nvSpPr>
          <p:cNvPr id="593" name="Google Shape;593;p97"/>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pic>
        <p:nvPicPr>
          <p:cNvPr id="594" name="Google Shape;594;p97"/>
          <p:cNvPicPr preferRelativeResize="0"/>
          <p:nvPr/>
        </p:nvPicPr>
        <p:blipFill rotWithShape="1">
          <a:blip r:embed="rId5">
            <a:alphaModFix/>
          </a:blip>
          <a:srcRect b="0" l="0" r="0" t="0"/>
          <a:stretch/>
        </p:blipFill>
        <p:spPr>
          <a:xfrm>
            <a:off x="5536736" y="68025"/>
            <a:ext cx="2035001" cy="4522200"/>
          </a:xfrm>
          <a:prstGeom prst="rect">
            <a:avLst/>
          </a:prstGeom>
          <a:noFill/>
          <a:ln cap="flat" cmpd="sng" w="9525">
            <a:solidFill>
              <a:srgbClr val="EA90FF"/>
            </a:solidFill>
            <a:prstDash val="solid"/>
            <a:round/>
            <a:headEnd len="sm" w="sm" type="none"/>
            <a:tailEnd len="sm" w="sm" type="none"/>
          </a:ln>
        </p:spPr>
      </p:pic>
      <p:pic>
        <p:nvPicPr>
          <p:cNvPr id="595" name="Google Shape;595;p97"/>
          <p:cNvPicPr preferRelativeResize="0"/>
          <p:nvPr/>
        </p:nvPicPr>
        <p:blipFill rotWithShape="1">
          <a:blip r:embed="rId6">
            <a:alphaModFix/>
          </a:blip>
          <a:srcRect b="0" l="0" r="0" t="0"/>
          <a:stretch/>
        </p:blipFill>
        <p:spPr>
          <a:xfrm>
            <a:off x="7456100" y="1250368"/>
            <a:ext cx="1506051" cy="3260431"/>
          </a:xfrm>
          <a:prstGeom prst="rect">
            <a:avLst/>
          </a:prstGeom>
          <a:noFill/>
          <a:ln cap="flat" cmpd="sng" w="9525">
            <a:solidFill>
              <a:srgbClr val="EA90FF"/>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8"/>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CLASE N°</a:t>
            </a:r>
            <a:r>
              <a:rPr lang="es" sz="1600">
                <a:latin typeface="DM Sans"/>
                <a:ea typeface="DM Sans"/>
                <a:cs typeface="DM Sans"/>
                <a:sym typeface="DM Sans"/>
              </a:rPr>
              <a:t>10</a:t>
            </a:r>
            <a:endParaRPr>
              <a:latin typeface="DM Sans"/>
              <a:ea typeface="DM Sans"/>
              <a:cs typeface="DM Sans"/>
              <a:sym typeface="DM Sans"/>
            </a:endParaRPr>
          </a:p>
        </p:txBody>
      </p:sp>
      <p:sp>
        <p:nvSpPr>
          <p:cNvPr id="601" name="Google Shape;601;p98"/>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602" name="Google Shape;602;p98"/>
          <p:cNvSpPr txBox="1"/>
          <p:nvPr/>
        </p:nvSpPr>
        <p:spPr>
          <a:xfrm>
            <a:off x="378525" y="1470725"/>
            <a:ext cx="4021200" cy="397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Aplicaciones Nativas:</a:t>
            </a:r>
            <a:r>
              <a:rPr lang="es" sz="1350">
                <a:latin typeface="DM Sans"/>
                <a:ea typeface="DM Sans"/>
                <a:cs typeface="DM Sans"/>
                <a:sym typeface="DM Sans"/>
              </a:rPr>
              <a:t> Son las que se desarrollan de forma específica para un sistema operativo determinado al que se conoce como software development kit o SDK. Cada plataforma tiene un sistema operativo diferente. Los más conocidos son iOS y Android.</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Aplicaciones Web</a:t>
            </a:r>
            <a:r>
              <a:rPr b="1" lang="es" sz="1350">
                <a:solidFill>
                  <a:srgbClr val="000000"/>
                </a:solidFill>
                <a:latin typeface="DM Sans"/>
                <a:ea typeface="DM Sans"/>
                <a:cs typeface="DM Sans"/>
                <a:sym typeface="DM Sans"/>
              </a:rPr>
              <a:t>: </a:t>
            </a:r>
            <a:r>
              <a:rPr lang="es" sz="1350">
                <a:latin typeface="DM Sans"/>
                <a:ea typeface="DM Sans"/>
                <a:cs typeface="DM Sans"/>
                <a:sym typeface="DM Sans"/>
              </a:rPr>
              <a:t>El desarrollo de la aplicación está pensado para poder ejecutarla en cualquier dispositivo o navegador. Por tanto, la aplicación estará programada con independencia del sistema operativo</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603" name="Google Shape;603;p98"/>
          <p:cNvSpPr txBox="1"/>
          <p:nvPr/>
        </p:nvSpPr>
        <p:spPr>
          <a:xfrm>
            <a:off x="4497625" y="1470725"/>
            <a:ext cx="3834600" cy="493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Simuladores:</a:t>
            </a:r>
            <a:r>
              <a:rPr lang="es" sz="1350">
                <a:latin typeface="DM Sans"/>
                <a:ea typeface="DM Sans"/>
                <a:cs typeface="DM Sans"/>
                <a:sym typeface="DM Sans"/>
              </a:rPr>
              <a:t> En una aplicación que se ejecuta en una Mac, tiene acceso a los recursos de una computadora, incluyendo la conexión de red, memoria etc.</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Emulador</a:t>
            </a:r>
            <a:r>
              <a:rPr b="1" lang="es" sz="1350">
                <a:solidFill>
                  <a:schemeClr val="dk1"/>
                </a:solidFill>
                <a:latin typeface="DM Sans"/>
                <a:ea typeface="DM Sans"/>
                <a:cs typeface="DM Sans"/>
                <a:sym typeface="DM Sans"/>
              </a:rPr>
              <a:t>: </a:t>
            </a:r>
            <a:r>
              <a:rPr lang="es" sz="1350">
                <a:latin typeface="DM Sans"/>
                <a:ea typeface="DM Sans"/>
                <a:cs typeface="DM Sans"/>
                <a:sym typeface="DM Sans"/>
              </a:rPr>
              <a:t>Un emulador es un programa capaz de actuar de intérprete en la máquina destino (nuestra PC o en una Mac, por ejemplo) para que un software originalmente escrito para otra plataforma pueda ser ejecutado en ella</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pic>
        <p:nvPicPr>
          <p:cNvPr id="604" name="Google Shape;604;p98"/>
          <p:cNvPicPr preferRelativeResize="0"/>
          <p:nvPr/>
        </p:nvPicPr>
        <p:blipFill>
          <a:blip r:embed="rId3">
            <a:alphaModFix/>
          </a:blip>
          <a:stretch>
            <a:fillRect/>
          </a:stretch>
        </p:blipFill>
        <p:spPr>
          <a:xfrm>
            <a:off x="7811413" y="4743300"/>
            <a:ext cx="1150750" cy="26757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99"/>
          <p:cNvSpPr txBox="1"/>
          <p:nvPr/>
        </p:nvSpPr>
        <p:spPr>
          <a:xfrm>
            <a:off x="473350" y="688825"/>
            <a:ext cx="81276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¡Atención!</a:t>
            </a:r>
            <a:endParaRPr b="1" sz="4000">
              <a:solidFill>
                <a:srgbClr val="EAFF6A"/>
              </a:solidFill>
              <a:latin typeface="DM Sans"/>
              <a:ea typeface="DM Sans"/>
              <a:cs typeface="DM Sans"/>
              <a:sym typeface="DM Sans"/>
            </a:endParaRPr>
          </a:p>
        </p:txBody>
      </p:sp>
      <p:sp>
        <p:nvSpPr>
          <p:cNvPr id="610" name="Google Shape;610;p99"/>
          <p:cNvSpPr txBox="1"/>
          <p:nvPr/>
        </p:nvSpPr>
        <p:spPr>
          <a:xfrm>
            <a:off x="473350" y="1626100"/>
            <a:ext cx="8127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es" sz="2000">
                <a:solidFill>
                  <a:schemeClr val="lt1"/>
                </a:solidFill>
                <a:latin typeface="DM Sans"/>
                <a:ea typeface="DM Sans"/>
                <a:cs typeface="DM Sans"/>
                <a:sym typeface="DM Sans"/>
              </a:rPr>
              <a:t>Recuerda instalar </a:t>
            </a:r>
            <a:r>
              <a:rPr lang="es" sz="2000">
                <a:solidFill>
                  <a:srgbClr val="83AEFB"/>
                </a:solidFill>
                <a:latin typeface="DM Sans"/>
                <a:ea typeface="DM Sans"/>
                <a:cs typeface="DM Sans"/>
                <a:sym typeface="DM Sans"/>
              </a:rPr>
              <a:t>(</a:t>
            </a:r>
            <a:r>
              <a:rPr lang="es" sz="2000" u="sng">
                <a:solidFill>
                  <a:srgbClr val="83AEFB"/>
                </a:solidFill>
                <a:latin typeface="DM Sans"/>
                <a:ea typeface="DM Sans"/>
                <a:cs typeface="DM Sans"/>
                <a:sym typeface="DM Sans"/>
                <a:hlinkClick r:id="rId3">
                  <a:extLst>
                    <a:ext uri="{A12FA001-AC4F-418D-AE19-62706E023703}">
                      <ahyp:hlinkClr val="tx"/>
                    </a:ext>
                  </a:extLst>
                </a:hlinkClick>
              </a:rPr>
              <a:t>Postman</a:t>
            </a:r>
            <a:r>
              <a:rPr lang="es" sz="2000">
                <a:solidFill>
                  <a:srgbClr val="83AEFB"/>
                </a:solidFill>
                <a:latin typeface="DM Sans"/>
                <a:ea typeface="DM Sans"/>
                <a:cs typeface="DM Sans"/>
                <a:sym typeface="DM Sans"/>
              </a:rPr>
              <a:t> y</a:t>
            </a:r>
            <a:r>
              <a:rPr lang="es" sz="2000" u="sng">
                <a:solidFill>
                  <a:srgbClr val="83AEFB"/>
                </a:solidFill>
                <a:latin typeface="DM Sans"/>
                <a:ea typeface="DM Sans"/>
                <a:cs typeface="DM Sans"/>
                <a:sym typeface="DM Sans"/>
                <a:hlinkClick r:id="rId4">
                  <a:extLst>
                    <a:ext uri="{A12FA001-AC4F-418D-AE19-62706E023703}">
                      <ahyp:hlinkClr val="tx"/>
                    </a:ext>
                  </a:extLst>
                </a:hlinkClick>
              </a:rPr>
              <a:t> SoapUI</a:t>
            </a:r>
            <a:r>
              <a:rPr lang="es" sz="2000">
                <a:solidFill>
                  <a:srgbClr val="83AEFB"/>
                </a:solidFill>
                <a:latin typeface="DM Sans"/>
                <a:ea typeface="DM Sans"/>
                <a:cs typeface="DM Sans"/>
                <a:sym typeface="DM Sans"/>
              </a:rPr>
              <a:t>)</a:t>
            </a:r>
            <a:r>
              <a:rPr b="1" lang="es" sz="2000">
                <a:solidFill>
                  <a:schemeClr val="lt1"/>
                </a:solidFill>
                <a:latin typeface="DM Sans"/>
                <a:ea typeface="DM Sans"/>
                <a:cs typeface="DM Sans"/>
                <a:sym typeface="DM Sans"/>
              </a:rPr>
              <a:t> para la próxima clase.</a:t>
            </a:r>
            <a:endParaRPr b="1" sz="2000">
              <a:solidFill>
                <a:srgbClr val="DEFC52"/>
              </a:solidFill>
              <a:latin typeface="Helvetica Neue"/>
              <a:ea typeface="Helvetica Neue"/>
              <a:cs typeface="Helvetica Neue"/>
              <a:sym typeface="Helvetica Neue"/>
            </a:endParaRPr>
          </a:p>
        </p:txBody>
      </p:sp>
      <p:pic>
        <p:nvPicPr>
          <p:cNvPr id="611" name="Google Shape;611;p99" title="gif de persona escribiendo código"/>
          <p:cNvPicPr preferRelativeResize="0"/>
          <p:nvPr/>
        </p:nvPicPr>
        <p:blipFill>
          <a:blip r:embed="rId5">
            <a:alphaModFix/>
          </a:blip>
          <a:stretch>
            <a:fillRect/>
          </a:stretch>
        </p:blipFill>
        <p:spPr>
          <a:xfrm>
            <a:off x="3456522" y="2458113"/>
            <a:ext cx="2230974" cy="1246975"/>
          </a:xfrm>
          <a:prstGeom prst="rect">
            <a:avLst/>
          </a:prstGeom>
          <a:noFill/>
          <a:ln>
            <a:noFill/>
          </a:ln>
        </p:spPr>
      </p:pic>
      <p:sp>
        <p:nvSpPr>
          <p:cNvPr id="612" name="Google Shape;612;p99"/>
          <p:cNvSpPr/>
          <p:nvPr/>
        </p:nvSpPr>
        <p:spPr>
          <a:xfrm>
            <a:off x="1958788" y="4112013"/>
            <a:ext cx="22719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u="sng">
                <a:solidFill>
                  <a:srgbClr val="EA90FF"/>
                </a:solidFill>
                <a:latin typeface="DM Sans"/>
                <a:ea typeface="DM Sans"/>
                <a:cs typeface="DM Sans"/>
                <a:sym typeface="DM Sans"/>
                <a:hlinkClick r:id="rId6">
                  <a:extLst>
                    <a:ext uri="{A12FA001-AC4F-418D-AE19-62706E023703}">
                      <ahyp:hlinkClr val="tx"/>
                    </a:ext>
                  </a:extLst>
                </a:hlinkClick>
              </a:rPr>
              <a:t>Instalación</a:t>
            </a:r>
            <a:r>
              <a:rPr i="0" lang="es" sz="1800" u="sng" cap="none" strike="noStrike">
                <a:solidFill>
                  <a:srgbClr val="EA90FF"/>
                </a:solidFill>
                <a:latin typeface="DM Sans"/>
                <a:ea typeface="DM Sans"/>
                <a:cs typeface="DM Sans"/>
                <a:sym typeface="DM Sans"/>
                <a:hlinkClick r:id="rId7">
                  <a:extLst>
                    <a:ext uri="{A12FA001-AC4F-418D-AE19-62706E023703}">
                      <ahyp:hlinkClr val="tx"/>
                    </a:ext>
                  </a:extLst>
                </a:hlinkClick>
              </a:rPr>
              <a:t> SoupUI</a:t>
            </a:r>
            <a:endParaRPr i="0" sz="1800" u="none" cap="none" strike="noStrike">
              <a:solidFill>
                <a:srgbClr val="EA90FF"/>
              </a:solidFill>
              <a:latin typeface="DM Sans"/>
              <a:ea typeface="DM Sans"/>
              <a:cs typeface="DM Sans"/>
              <a:sym typeface="DM Sans"/>
            </a:endParaRPr>
          </a:p>
        </p:txBody>
      </p:sp>
      <p:sp>
        <p:nvSpPr>
          <p:cNvPr id="613" name="Google Shape;613;p99"/>
          <p:cNvSpPr/>
          <p:nvPr/>
        </p:nvSpPr>
        <p:spPr>
          <a:xfrm>
            <a:off x="4864251" y="4112025"/>
            <a:ext cx="2414700" cy="567900"/>
          </a:xfrm>
          <a:prstGeom prst="roundRect">
            <a:avLst>
              <a:gd fmla="val 16667" name="adj"/>
            </a:avLst>
          </a:prstGeom>
          <a:noFill/>
          <a:ln cap="flat" cmpd="sng" w="28575">
            <a:solidFill>
              <a:srgbClr val="3CEFAB"/>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lang="es" sz="1800" u="sng">
                <a:solidFill>
                  <a:srgbClr val="EA90FF"/>
                </a:solidFill>
                <a:latin typeface="DM Sans"/>
                <a:ea typeface="DM Sans"/>
                <a:cs typeface="DM Sans"/>
                <a:sym typeface="DM Sans"/>
                <a:hlinkClick r:id="rId8">
                  <a:extLst>
                    <a:ext uri="{A12FA001-AC4F-418D-AE19-62706E023703}">
                      <ahyp:hlinkClr val="tx"/>
                    </a:ext>
                  </a:extLst>
                </a:hlinkClick>
              </a:rPr>
              <a:t>Instalación</a:t>
            </a:r>
            <a:r>
              <a:rPr i="0" lang="es" sz="1800" u="sng" cap="none" strike="noStrike">
                <a:solidFill>
                  <a:srgbClr val="EA90FF"/>
                </a:solidFill>
                <a:latin typeface="DM Sans"/>
                <a:ea typeface="DM Sans"/>
                <a:cs typeface="DM Sans"/>
                <a:sym typeface="DM Sans"/>
                <a:hlinkClick r:id="rId9">
                  <a:extLst>
                    <a:ext uri="{A12FA001-AC4F-418D-AE19-62706E023703}">
                      <ahyp:hlinkClr val="tx"/>
                    </a:ext>
                  </a:extLst>
                </a:hlinkClick>
              </a:rPr>
              <a:t> Postman</a:t>
            </a:r>
            <a:endParaRPr i="0" sz="1800" u="none" cap="none" strike="noStrike">
              <a:solidFill>
                <a:srgbClr val="EA90FF"/>
              </a:solidFill>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10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101"/>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624" name="Google Shape;624;p101"/>
          <p:cNvGrpSpPr/>
          <p:nvPr/>
        </p:nvGrpSpPr>
        <p:grpSpPr>
          <a:xfrm>
            <a:off x="4202550" y="994173"/>
            <a:ext cx="738900" cy="738900"/>
            <a:chOff x="4202550" y="994173"/>
            <a:chExt cx="738900" cy="738900"/>
          </a:xfrm>
        </p:grpSpPr>
        <p:sp>
          <p:nvSpPr>
            <p:cNvPr id="625" name="Google Shape;625;p101"/>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26" name="Google Shape;626;p101"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102"/>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32" name="Google Shape;632;p102"/>
          <p:cNvGrpSpPr/>
          <p:nvPr/>
        </p:nvGrpSpPr>
        <p:grpSpPr>
          <a:xfrm>
            <a:off x="457358" y="468285"/>
            <a:ext cx="431074" cy="431074"/>
            <a:chOff x="4202550" y="994173"/>
            <a:chExt cx="738900" cy="738900"/>
          </a:xfrm>
        </p:grpSpPr>
        <p:sp>
          <p:nvSpPr>
            <p:cNvPr id="633" name="Google Shape;633;p102"/>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34" name="Google Shape;634;p102"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35" name="Google Shape;635;p102"/>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36" name="Google Shape;636;p102"/>
          <p:cNvSpPr txBox="1"/>
          <p:nvPr/>
        </p:nvSpPr>
        <p:spPr>
          <a:xfrm>
            <a:off x="457350" y="1725800"/>
            <a:ext cx="3834600" cy="107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Fiddler Everywhere</a:t>
            </a:r>
            <a:endParaRPr sz="1350">
              <a:solidFill>
                <a:srgbClr val="83AEFB"/>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5">
                  <a:extLst>
                    <a:ext uri="{A12FA001-AC4F-418D-AE19-62706E023703}">
                      <ahyp:hlinkClr val="tx"/>
                    </a:ext>
                  </a:extLst>
                </a:hlinkClick>
              </a:rPr>
              <a:t>Inspect Chrome para Mobile Web testing</a:t>
            </a:r>
            <a:endParaRPr sz="1350">
              <a:solidFill>
                <a:srgbClr val="83AEFB"/>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3"/>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Helvetica Neue"/>
                <a:ea typeface="Helvetica Neue"/>
                <a:cs typeface="Helvetica Neue"/>
                <a:sym typeface="Helvetica Neue"/>
              </a:rPr>
              <a:t>Resumen</a:t>
            </a:r>
            <a:r>
              <a:rPr b="1" lang="es"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642" name="Google Shape;642;p103"/>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Mobile Testing</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Aplicaciones Nativas o Web</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Sistemas Operativos</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Herramientas para Mobile Testing</a:t>
            </a:r>
            <a:endParaRPr sz="1350">
              <a:solidFill>
                <a:schemeClr val="lt1"/>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04"/>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pic>
        <p:nvPicPr>
          <p:cNvPr id="652" name="Google Shape;652;p105"/>
          <p:cNvPicPr preferRelativeResize="0"/>
          <p:nvPr/>
        </p:nvPicPr>
        <p:blipFill rotWithShape="1">
          <a:blip r:embed="rId3">
            <a:alphaModFix/>
          </a:blip>
          <a:srcRect b="0" l="0" r="0" t="0"/>
          <a:stretch/>
        </p:blipFill>
        <p:spPr>
          <a:xfrm>
            <a:off x="1854813" y="152400"/>
            <a:ext cx="5434374" cy="4838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Importancia del mobile testing</a:t>
            </a:r>
            <a:endParaRPr b="1" sz="400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pic>
        <p:nvPicPr>
          <p:cNvPr id="667" name="Google Shape;667;p108"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Importancia</a:t>
            </a:r>
            <a:endParaRPr b="1" sz="4000">
              <a:solidFill>
                <a:schemeClr val="dk1"/>
              </a:solidFill>
              <a:latin typeface="DM Sans"/>
              <a:ea typeface="DM Sans"/>
              <a:cs typeface="DM Sans"/>
              <a:sym typeface="DM Sans"/>
            </a:endParaRPr>
          </a:p>
        </p:txBody>
      </p:sp>
      <p:sp>
        <p:nvSpPr>
          <p:cNvPr id="188" name="Google Shape;188;p35"/>
          <p:cNvSpPr txBox="1"/>
          <p:nvPr/>
        </p:nvSpPr>
        <p:spPr>
          <a:xfrm>
            <a:off x="457725" y="221162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uso de los equipos móviles ha ido incrementando, a nivel que hoy en día la cantidad de smartphone ha superado a la cantidad de computadoras. Con datos que indican que hay familias sin computadoras, pero todos poseen smartphones.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Es por eso, que el testing mobile se volvió una necesidad prácticamente crítica para el negocio y su calidad.</a:t>
            </a:r>
            <a:endParaRPr sz="1350">
              <a:latin typeface="DM Sans"/>
              <a:ea typeface="DM Sans"/>
              <a:cs typeface="DM Sans"/>
              <a:sym typeface="DM Sans"/>
            </a:endParaRPr>
          </a:p>
        </p:txBody>
      </p:sp>
      <p:pic>
        <p:nvPicPr>
          <p:cNvPr id="189" name="Google Shape;189;p35"/>
          <p:cNvPicPr preferRelativeResize="0"/>
          <p:nvPr/>
        </p:nvPicPr>
        <p:blipFill rotWithShape="1">
          <a:blip r:embed="rId3">
            <a:alphaModFix/>
          </a:blip>
          <a:srcRect b="0" l="0" r="0" t="0"/>
          <a:stretch/>
        </p:blipFill>
        <p:spPr>
          <a:xfrm>
            <a:off x="6143650" y="595014"/>
            <a:ext cx="2240300" cy="39534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